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8" r:id="rId9"/>
    <p:sldId id="269" r:id="rId10"/>
    <p:sldId id="270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-798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3CA33-E5CA-4778-9F11-E20118E826F1}" type="datetimeFigureOut">
              <a:rPr lang="ru-RU" smtClean="0"/>
              <a:pPr/>
              <a:t>16.12.2019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7BA74-EBBD-4933-9FDF-27A7A8878E4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7636240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3CA33-E5CA-4778-9F11-E20118E826F1}" type="datetimeFigureOut">
              <a:rPr lang="ru-RU" smtClean="0"/>
              <a:pPr/>
              <a:t>16.12.2019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7BA74-EBBD-4933-9FDF-27A7A8878E4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4065854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3CA33-E5CA-4778-9F11-E20118E826F1}" type="datetimeFigureOut">
              <a:rPr lang="ru-RU" smtClean="0"/>
              <a:pPr/>
              <a:t>16.12.2019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7BA74-EBBD-4933-9FDF-27A7A8878E4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7274486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3CA33-E5CA-4778-9F11-E20118E826F1}" type="datetimeFigureOut">
              <a:rPr lang="ru-RU" smtClean="0"/>
              <a:pPr/>
              <a:t>16.12.2019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7BA74-EBBD-4933-9FDF-27A7A8878E4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3488767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3CA33-E5CA-4778-9F11-E20118E826F1}" type="datetimeFigureOut">
              <a:rPr lang="ru-RU" smtClean="0"/>
              <a:pPr/>
              <a:t>16.12.2019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7BA74-EBBD-4933-9FDF-27A7A8878E4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7888236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3CA33-E5CA-4778-9F11-E20118E826F1}" type="datetimeFigureOut">
              <a:rPr lang="ru-RU" smtClean="0"/>
              <a:pPr/>
              <a:t>16.12.2019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7BA74-EBBD-4933-9FDF-27A7A8878E4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718570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3CA33-E5CA-4778-9F11-E20118E826F1}" type="datetimeFigureOut">
              <a:rPr lang="ru-RU" smtClean="0"/>
              <a:pPr/>
              <a:t>16.12.2019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7BA74-EBBD-4933-9FDF-27A7A8878E4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070020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3CA33-E5CA-4778-9F11-E20118E826F1}" type="datetimeFigureOut">
              <a:rPr lang="ru-RU" smtClean="0"/>
              <a:pPr/>
              <a:t>16.12.2019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7BA74-EBBD-4933-9FDF-27A7A8878E4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935796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3CA33-E5CA-4778-9F11-E20118E826F1}" type="datetimeFigureOut">
              <a:rPr lang="ru-RU" smtClean="0"/>
              <a:pPr/>
              <a:t>16.12.2019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7BA74-EBBD-4933-9FDF-27A7A8878E4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1584452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3CA33-E5CA-4778-9F11-E20118E826F1}" type="datetimeFigureOut">
              <a:rPr lang="ru-RU" smtClean="0"/>
              <a:pPr/>
              <a:t>16.12.2019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7BA74-EBBD-4933-9FDF-27A7A8878E4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411218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3CA33-E5CA-4778-9F11-E20118E826F1}" type="datetimeFigureOut">
              <a:rPr lang="ru-RU" smtClean="0"/>
              <a:pPr/>
              <a:t>16.12.2019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7BA74-EBBD-4933-9FDF-27A7A8878E4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13295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83CA33-E5CA-4778-9F11-E20118E826F1}" type="datetimeFigureOut">
              <a:rPr lang="ru-RU" smtClean="0"/>
              <a:pPr/>
              <a:t>16.12.2019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47BA74-EBBD-4933-9FDF-27A7A8878E4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654015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0664" y="328429"/>
            <a:ext cx="9071024" cy="5401517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5356624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i="1" dirty="0" smtClean="0"/>
              <a:t>«Здравоохранение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Введение в эксплуатацию </a:t>
            </a:r>
            <a:r>
              <a:rPr lang="ru-RU" dirty="0" err="1" smtClean="0"/>
              <a:t>ФАПа</a:t>
            </a:r>
            <a:r>
              <a:rPr lang="ru-RU" dirty="0" smtClean="0"/>
              <a:t> в  </a:t>
            </a:r>
            <a:r>
              <a:rPr lang="ru-RU" dirty="0" err="1" smtClean="0"/>
              <a:t>п.Иргизский</a:t>
            </a:r>
            <a:r>
              <a:rPr lang="ru-RU" dirty="0" smtClean="0"/>
              <a:t>;</a:t>
            </a:r>
          </a:p>
          <a:p>
            <a:endParaRPr lang="ru-RU" dirty="0" smtClean="0"/>
          </a:p>
          <a:p>
            <a:r>
              <a:rPr lang="ru-RU" dirty="0" smtClean="0"/>
              <a:t>Оснащение </a:t>
            </a:r>
            <a:r>
              <a:rPr lang="ru-RU" dirty="0" smtClean="0"/>
              <a:t>районной поликлиники </a:t>
            </a:r>
            <a:r>
              <a:rPr lang="ru-RU" dirty="0" err="1" smtClean="0"/>
              <a:t>мамографом</a:t>
            </a:r>
            <a:r>
              <a:rPr lang="ru-RU" dirty="0" smtClean="0"/>
              <a:t>, </a:t>
            </a:r>
            <a:r>
              <a:rPr lang="ru-RU" dirty="0" err="1" smtClean="0"/>
              <a:t>ренгенаппаратом</a:t>
            </a:r>
            <a:r>
              <a:rPr lang="ru-RU" dirty="0" smtClean="0"/>
              <a:t>;</a:t>
            </a:r>
          </a:p>
          <a:p>
            <a:r>
              <a:rPr lang="ru-RU" dirty="0" smtClean="0"/>
              <a:t>Проведение ежегодных профилактических медицинских осмотров (</a:t>
            </a:r>
            <a:r>
              <a:rPr lang="ru-RU" dirty="0" err="1" smtClean="0"/>
              <a:t>деспансаризации</a:t>
            </a:r>
            <a:r>
              <a:rPr lang="ru-RU" dirty="0" smtClean="0"/>
              <a:t>)</a:t>
            </a:r>
            <a:endParaRPr lang="ru-RU" dirty="0" smtClean="0"/>
          </a:p>
          <a:p>
            <a:r>
              <a:rPr lang="ru-RU" dirty="0" smtClean="0"/>
              <a:t>  </a:t>
            </a:r>
            <a:endParaRPr lang="ru-RU" dirty="0"/>
          </a:p>
        </p:txBody>
      </p:sp>
      <p:pic>
        <p:nvPicPr>
          <p:cNvPr id="7" name="Содержимое 6" descr="5aA_WDiOiUg_300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6112412" y="1376790"/>
            <a:ext cx="3810000" cy="2857500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249" y="376237"/>
            <a:ext cx="2773387" cy="134887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7 мая 2018 года на портале Кремля (kremlin.ru) опубликован текст Указа Президента России Владимира Владимировича Путина «О национальных целях и стратегических задачах развития Российской Федерации на период до 2024 года», который вступил в силу со дня его </a:t>
            </a:r>
            <a:r>
              <a:rPr lang="ru-RU" dirty="0" smtClean="0"/>
              <a:t>официального </a:t>
            </a:r>
            <a:r>
              <a:rPr lang="ru-RU" dirty="0"/>
              <a:t>опубликования</a:t>
            </a:r>
            <a:r>
              <a:rPr lang="ru-RU" dirty="0" smtClean="0"/>
              <a:t>.</a:t>
            </a:r>
          </a:p>
          <a:p>
            <a:r>
              <a:rPr lang="ru-RU" dirty="0"/>
              <a:t>Указ подписан «</a:t>
            </a:r>
            <a:r>
              <a:rPr lang="ru-RU" b="1" dirty="0"/>
              <a:t>в целях осуществления прорывного научно-технологического и социально-экономического развития РФ, увеличения численности населения страны, повышения уровня жизни граждан, создания комфортных условий для их проживания, а также условий и возможностей для самореализации и раскрытия таланта каждого человека»</a:t>
            </a:r>
            <a:r>
              <a:rPr lang="ru-RU" dirty="0"/>
              <a:t>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250" y="376237"/>
            <a:ext cx="2784108" cy="1354089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1825" y="15875"/>
            <a:ext cx="2670175" cy="191531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8630938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Совет при президенте по стратегическому развитию и национальным проектам в ближайшее время рассмотрит один из самых масштабных нацпроектов "Образование", рассчитанный на шесть лет. В него войдут девять федеральных проектов, на их основе регионы должны привести в соответствие свои отраслевые программы образования. 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250" y="376237"/>
            <a:ext cx="2801522" cy="136255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980356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4"/>
            <a:ext cx="6012766" cy="4842461"/>
          </a:xfrm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ru-RU" sz="3400" u="sng" dirty="0"/>
              <a:t>Первое и важнейшее направление -федеральный проект </a:t>
            </a:r>
            <a:r>
              <a:rPr lang="ru-RU" sz="3400" b="1" u="sng" dirty="0"/>
              <a:t>"СОВРЕМЕННАЯ ШКОЛА"</a:t>
            </a:r>
            <a:r>
              <a:rPr lang="ru-RU" sz="3400" u="sng" dirty="0"/>
              <a:t> включает:</a:t>
            </a:r>
          </a:p>
          <a:p>
            <a:r>
              <a:rPr lang="ru-RU" sz="3400" dirty="0"/>
              <a:t>- обновление материально-технической </a:t>
            </a:r>
            <a:r>
              <a:rPr lang="ru-RU" sz="3400" dirty="0" smtClean="0"/>
              <a:t>базы </a:t>
            </a:r>
            <a:r>
              <a:rPr lang="ru-RU" sz="3400" b="1" dirty="0" smtClean="0"/>
              <a:t>(кабинет  «Точка роста» в ГБОУ СОШ с.Августовка)</a:t>
            </a:r>
            <a:endParaRPr lang="ru-RU" sz="3400" b="1" dirty="0"/>
          </a:p>
          <a:p>
            <a:r>
              <a:rPr lang="ru-RU" sz="3400" dirty="0"/>
              <a:t>- строительство новых школ; </a:t>
            </a:r>
          </a:p>
          <a:p>
            <a:r>
              <a:rPr lang="ru-RU" sz="3400" dirty="0"/>
              <a:t>- полную ликвидацию третьей смены; </a:t>
            </a:r>
          </a:p>
          <a:p>
            <a:r>
              <a:rPr lang="ru-RU" sz="3400" dirty="0"/>
              <a:t>- внедрение новых методов обучения (</a:t>
            </a:r>
            <a:r>
              <a:rPr lang="ru-RU" sz="3400" i="1" dirty="0"/>
              <a:t>например, серьезно обновится предмет "Технология": уроки по нему будут проходить в том числе в детских технопарках</a:t>
            </a:r>
            <a:r>
              <a:rPr lang="ru-RU" sz="3400" dirty="0" smtClean="0"/>
              <a:t>)(</a:t>
            </a:r>
            <a:r>
              <a:rPr lang="ru-RU" sz="3400" b="1" dirty="0" smtClean="0"/>
              <a:t>кабинет «Технология» ГБОУ СОШ №1 с.Большая Черниговка (завершен ремонт кабинетов))</a:t>
            </a:r>
            <a:r>
              <a:rPr lang="ru-RU" sz="3400" dirty="0" smtClean="0"/>
              <a:t>; </a:t>
            </a:r>
            <a:endParaRPr lang="ru-RU" sz="3400" dirty="0"/>
          </a:p>
          <a:p>
            <a:r>
              <a:rPr lang="ru-RU" sz="3400" dirty="0"/>
              <a:t>- обновление образовательных </a:t>
            </a:r>
            <a:r>
              <a:rPr lang="ru-RU" sz="3400" dirty="0" smtClean="0"/>
              <a:t>программ .</a:t>
            </a:r>
            <a:endParaRPr lang="ru-RU" sz="3400" dirty="0"/>
          </a:p>
          <a:p>
            <a:endParaRPr lang="ru-RU" dirty="0"/>
          </a:p>
        </p:txBody>
      </p:sp>
      <p:pic>
        <p:nvPicPr>
          <p:cNvPr id="7" name="Содержимое 6" descr="ELqUISxXUAAGJ_B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7179327" y="491017"/>
            <a:ext cx="4524993" cy="6107977"/>
          </a:xfr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250" y="376237"/>
            <a:ext cx="2581638" cy="125561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7084285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ru-RU" u="sng" dirty="0"/>
              <a:t>Второй федеральный проект - </a:t>
            </a:r>
            <a:r>
              <a:rPr lang="ru-RU" b="1" u="sng" dirty="0"/>
              <a:t>"УСПЕХ КАЖДОГО РЕБЁНКА". </a:t>
            </a:r>
            <a:r>
              <a:rPr lang="ru-RU" u="sng" dirty="0"/>
              <a:t>Это, в первую очередь,</a:t>
            </a:r>
          </a:p>
          <a:p>
            <a:r>
              <a:rPr lang="ru-RU" dirty="0"/>
              <a:t>- дополнительное </a:t>
            </a:r>
            <a:r>
              <a:rPr lang="ru-RU" dirty="0" smtClean="0"/>
              <a:t>образование (</a:t>
            </a:r>
            <a:r>
              <a:rPr lang="ru-RU" b="1" dirty="0" smtClean="0"/>
              <a:t>введены сертификаты дополнительного образования – это электронная запись в единой базе по всей Самарской области, которая позволяет получить ребенку дополнительное образование за счет государства</a:t>
            </a:r>
            <a:r>
              <a:rPr lang="ru-RU" dirty="0" smtClean="0"/>
              <a:t>),</a:t>
            </a:r>
            <a:endParaRPr lang="ru-RU" dirty="0"/>
          </a:p>
          <a:p>
            <a:r>
              <a:rPr lang="ru-RU" dirty="0"/>
              <a:t>-профориентация и поддержка талантливых детей</a:t>
            </a:r>
            <a:r>
              <a:rPr lang="ru-RU" dirty="0" smtClean="0"/>
              <a:t>. </a:t>
            </a:r>
            <a:r>
              <a:rPr lang="ru-RU" b="1" dirty="0" smtClean="0"/>
              <a:t>(С </a:t>
            </a:r>
            <a:r>
              <a:rPr lang="ru-RU" b="1" dirty="0"/>
              <a:t>сентября этого года </a:t>
            </a:r>
            <a:r>
              <a:rPr lang="ru-RU" b="1" dirty="0" smtClean="0"/>
              <a:t>запущен большой </a:t>
            </a:r>
            <a:r>
              <a:rPr lang="ru-RU" b="1" dirty="0" err="1"/>
              <a:t>профориентационный</a:t>
            </a:r>
            <a:r>
              <a:rPr lang="ru-RU" b="1" dirty="0"/>
              <a:t> проект "Билет в будущее", рассчитанный на школьников 6-11 </a:t>
            </a:r>
            <a:r>
              <a:rPr lang="ru-RU" b="1" dirty="0" smtClean="0"/>
              <a:t>классов).</a:t>
            </a:r>
            <a:endParaRPr lang="ru-RU" b="1" dirty="0"/>
          </a:p>
          <a:p>
            <a:endParaRPr lang="ru-RU" dirty="0"/>
          </a:p>
        </p:txBody>
      </p:sp>
      <p:pic>
        <p:nvPicPr>
          <p:cNvPr id="8" name="Содержимое 7" descr="ELcTMtzXYAYp7yK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7089548" y="49232"/>
            <a:ext cx="4713246" cy="6127731"/>
          </a:xfr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249" y="376237"/>
            <a:ext cx="2755183" cy="1340021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769159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u="sng" dirty="0"/>
              <a:t>Третий проект - </a:t>
            </a:r>
            <a:r>
              <a:rPr lang="ru-RU" b="1" u="sng" dirty="0"/>
              <a:t>"ПОДДЕРЖКА СЕМЕЙ</a:t>
            </a:r>
            <a:r>
              <a:rPr lang="ru-RU" b="1" u="sng" dirty="0" smtClean="0"/>
              <a:t>".</a:t>
            </a:r>
          </a:p>
          <a:p>
            <a:r>
              <a:rPr lang="ru-RU" dirty="0" smtClean="0"/>
              <a:t> </a:t>
            </a:r>
            <a:r>
              <a:rPr lang="ru-RU" dirty="0"/>
              <a:t>Будет создан единый федеральный портал для мам и пап, где они смогут получить консультацию, связаться с педагогами, получить психологическую помощь. К 2024 году во всех регионах начнут работу центры скорой психолого-педагогической помощи родителям: на это некоммерческим организациям будут выделяться субсидии. 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250" y="376237"/>
            <a:ext cx="2095500" cy="101917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9015672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ctr">
              <a:buNone/>
            </a:pPr>
            <a:r>
              <a:rPr lang="ru-RU" u="sng" dirty="0"/>
              <a:t>Четвертый - </a:t>
            </a:r>
            <a:r>
              <a:rPr lang="ru-RU" b="1" u="sng" dirty="0"/>
              <a:t>"ЦИФРОВАЯ ОБРАЗОВАТЕЛЬНАЯ СРЕДА</a:t>
            </a:r>
            <a:r>
              <a:rPr lang="ru-RU" b="1" u="sng" dirty="0" smtClean="0"/>
              <a:t>".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/>
              <a:t>Его первая часть - техническая: школам нужен высокоскоростной интернет, электронные журналы, дневники, бухгалтерия, системы прохода и питания по электронным </a:t>
            </a:r>
            <a:r>
              <a:rPr lang="ru-RU" dirty="0" smtClean="0"/>
              <a:t>карточкам</a:t>
            </a:r>
            <a:r>
              <a:rPr lang="ru-RU" b="1" dirty="0" smtClean="0"/>
              <a:t>(Южное управление с сентября 2019 года полностью перешло на ведение электронного журнала)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/>
              <a:t>Вторая часть - Российская электронная школа, которая станет помощником учителю: виртуальные библиотеки, музеи, онлайн-курсы, </a:t>
            </a:r>
            <a:r>
              <a:rPr lang="ru-RU" dirty="0" smtClean="0"/>
              <a:t>3D-лаборатории </a:t>
            </a:r>
            <a:r>
              <a:rPr lang="ru-RU" b="1" dirty="0" smtClean="0"/>
              <a:t>(В школах Южного округа ведется активная регистрация в РЭШ и использование учебных материалов для обучения учащихся, повышения качества образования)</a:t>
            </a:r>
            <a:endParaRPr lang="ru-RU" b="1" dirty="0"/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249" y="376237"/>
            <a:ext cx="2610563" cy="1269683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4394532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4388" y="365125"/>
            <a:ext cx="8779412" cy="1325563"/>
          </a:xfrm>
        </p:spPr>
        <p:txBody>
          <a:bodyPr/>
          <a:lstStyle/>
          <a:p>
            <a:r>
              <a:rPr lang="ru-RU" i="1" dirty="0" smtClean="0"/>
              <a:t>«Безопасные и качественные автомобильные дороги»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 асфальтированы пешеходная дорожка по ул.Пионерской,  дороги по ул.Хлебной и Шоссейной с.Большая Черниговка,</a:t>
            </a:r>
          </a:p>
          <a:p>
            <a:r>
              <a:rPr lang="ru-RU" dirty="0" smtClean="0"/>
              <a:t> ул. Заречная с.Новый Камелик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250" y="376237"/>
            <a:ext cx="2095500" cy="101917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8009931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685734" y="365125"/>
            <a:ext cx="7668065" cy="1325563"/>
          </a:xfrm>
        </p:spPr>
        <p:txBody>
          <a:bodyPr/>
          <a:lstStyle/>
          <a:p>
            <a:r>
              <a:rPr lang="ru-RU" i="1" dirty="0" smtClean="0"/>
              <a:t>«Жилье и городская среда»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в рамках реализации программы </a:t>
            </a:r>
            <a:r>
              <a:rPr lang="ru-RU" u="sng" dirty="0" smtClean="0"/>
              <a:t>«Формирование комфортной городской среды»:</a:t>
            </a:r>
          </a:p>
          <a:p>
            <a:r>
              <a:rPr lang="ru-RU" dirty="0" smtClean="0"/>
              <a:t> благоустройство дворовой территории 11 МКД в п.Железнодорожников с.Большая Черниговка (завершается подготовка к асфальтированию дворовых проездов и парковок);</a:t>
            </a:r>
          </a:p>
          <a:p>
            <a:r>
              <a:rPr lang="ru-RU" dirty="0" smtClean="0"/>
              <a:t>мягкое покрытие детской площадки и музейный парк,  парк «Дружбы» в с. Августовка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249" y="376237"/>
            <a:ext cx="2773387" cy="134887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424</Words>
  <Application>Microsoft Office PowerPoint</Application>
  <PresentationFormat>Произвольный</PresentationFormat>
  <Paragraphs>30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«Безопасные и качественные автомобильные дороги»</vt:lpstr>
      <vt:lpstr>«Жилье и городская среда»</vt:lpstr>
      <vt:lpstr>«Здравоохранение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ольга</cp:lastModifiedBy>
  <cp:revision>12</cp:revision>
  <dcterms:created xsi:type="dcterms:W3CDTF">2019-03-04T10:25:44Z</dcterms:created>
  <dcterms:modified xsi:type="dcterms:W3CDTF">2019-12-16T12:13:43Z</dcterms:modified>
</cp:coreProperties>
</file>