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303" r:id="rId3"/>
    <p:sldId id="257" r:id="rId4"/>
    <p:sldId id="300" r:id="rId5"/>
    <p:sldId id="302" r:id="rId6"/>
    <p:sldId id="301" r:id="rId7"/>
    <p:sldId id="280" r:id="rId8"/>
    <p:sldId id="299" r:id="rId9"/>
    <p:sldId id="264" r:id="rId10"/>
  </p:sldIdLst>
  <p:sldSz cx="12192000" cy="6858000"/>
  <p:notesSz cx="6797675" cy="9926638"/>
  <p:embeddedFontLst>
    <p:embeddedFont>
      <p:font typeface="Circe" charset="-52"/>
      <p:regular r:id="rId12"/>
    </p:embeddedFont>
    <p:embeddedFont>
      <p:font typeface="Circe Bold" charset="-52"/>
      <p:bold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Circe ExtraBold" charset="-52"/>
      <p:bold r:id="rId18"/>
    </p:embeddedFont>
    <p:embeddedFont>
      <p:font typeface="Circe Extra Bold" charset="0"/>
      <p:bold r:id="rId19"/>
    </p:embeddedFont>
    <p:embeddedFont>
      <p:font typeface="Montserrat Black" pitchFamily="2" charset="-52"/>
      <p:bold r:id="rId20"/>
      <p:boldItalic r:id="rId21"/>
    </p:embeddedFont>
    <p:embeddedFont>
      <p:font typeface="Circe Light" charset="-52"/>
      <p:regular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5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3816" userDrawn="1">
          <p15:clr>
            <a:srgbClr val="A4A3A4"/>
          </p15:clr>
        </p15:guide>
        <p15:guide id="4" orient="horz" pos="1003" userDrawn="1">
          <p15:clr>
            <a:srgbClr val="A4A3A4"/>
          </p15:clr>
        </p15:guide>
        <p15:guide id="5" pos="2570" userDrawn="1">
          <p15:clr>
            <a:srgbClr val="A4A3A4"/>
          </p15:clr>
        </p15:guide>
        <p15:guide id="6" orient="horz" pos="1298" userDrawn="1">
          <p15:clr>
            <a:srgbClr val="A4A3A4"/>
          </p15:clr>
        </p15:guide>
        <p15:guide id="7" orient="horz" pos="1684" userDrawn="1">
          <p15:clr>
            <a:srgbClr val="A4A3A4"/>
          </p15:clr>
        </p15:guide>
        <p15:guide id="8" orient="horz" pos="2341" userDrawn="1">
          <p15:clr>
            <a:srgbClr val="A4A3A4"/>
          </p15:clr>
        </p15:guide>
        <p15:guide id="9" pos="5133" userDrawn="1">
          <p15:clr>
            <a:srgbClr val="A4A3A4"/>
          </p15:clr>
        </p15:guide>
        <p15:guide id="10" orient="horz" pos="2954" userDrawn="1">
          <p15:clr>
            <a:srgbClr val="A4A3A4"/>
          </p15:clr>
        </p15:guide>
        <p15:guide id="11" orient="horz" pos="3339" userDrawn="1">
          <p15:clr>
            <a:srgbClr val="A4A3A4"/>
          </p15:clr>
        </p15:guide>
        <p15:guide id="12" orient="horz" pos="3475" userDrawn="1">
          <p15:clr>
            <a:srgbClr val="A4A3A4"/>
          </p15:clr>
        </p15:guide>
        <p15:guide id="13" orient="horz" pos="4088" userDrawn="1">
          <p15:clr>
            <a:srgbClr val="A4A3A4"/>
          </p15:clr>
        </p15:guide>
        <p15:guide id="14" orient="horz" pos="2795" userDrawn="1">
          <p15:clr>
            <a:srgbClr val="A4A3A4"/>
          </p15:clr>
        </p15:guide>
        <p15:guide id="15" orient="horz" pos="3929" userDrawn="1">
          <p15:clr>
            <a:srgbClr val="A4A3A4"/>
          </p15:clr>
        </p15:guide>
        <p15:guide id="16" orient="horz" pos="4269" userDrawn="1">
          <p15:clr>
            <a:srgbClr val="A4A3A4"/>
          </p15:clr>
        </p15:guide>
        <p15:guide id="17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03274"/>
    <a:srgbClr val="AD1761"/>
    <a:srgbClr val="D3CFE9"/>
    <a:srgbClr val="D61965"/>
    <a:srgbClr val="D9A0C8"/>
    <a:srgbClr val="B82767"/>
    <a:srgbClr val="65236F"/>
    <a:srgbClr val="FEB859"/>
    <a:srgbClr val="641B53"/>
    <a:srgbClr val="38226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-600" y="-96"/>
      </p:cViewPr>
      <p:guideLst>
        <p:guide orient="horz" pos="2205"/>
        <p:guide orient="horz" pos="3816"/>
        <p:guide orient="horz" pos="1003"/>
        <p:guide orient="horz" pos="1298"/>
        <p:guide orient="horz" pos="1684"/>
        <p:guide orient="horz" pos="2341"/>
        <p:guide orient="horz" pos="2954"/>
        <p:guide orient="horz" pos="3339"/>
        <p:guide orient="horz" pos="3475"/>
        <p:guide orient="horz" pos="4088"/>
        <p:guide orient="horz" pos="2795"/>
        <p:guide orient="horz" pos="3929"/>
        <p:guide orient="horz" pos="4269"/>
        <p:guide pos="3863"/>
        <p:guide pos="2570"/>
        <p:guide pos="5133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71CB0-8C01-4144-990E-86D05F6194A2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567E4-3BCE-4149-856C-FE9ACCAF15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4054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9073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867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257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491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739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600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870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269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107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3322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F97E-2BE2-444E-8966-C9C4A9D1C837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9C6CA-0B0A-4895-9B8B-CB4B3CCEF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060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fld id="{EC90F97E-2BE2-444E-8966-C9C4A9D1C837}" type="datetimeFigureOut">
              <a:rPr lang="ru-RU" smtClean="0"/>
              <a:pPr/>
              <a:t>24.11.2021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irce" panose="020B0502020203020203" pitchFamily="34" charset="-52"/>
              </a:defRPr>
            </a:lvl1pPr>
          </a:lstStyle>
          <a:p>
            <a:fld id="{6A49C6CA-0B0A-4895-9B8B-CB4B3CCEF08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6841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irce Light" panose="020B0402020203020203" pitchFamily="34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irce" panose="020B0502020203020203" pitchFamily="34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EFD69B0A-A38D-4CB1-82F1-058342C68D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7" y="-972645"/>
            <a:ext cx="12191238" cy="6858000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0" y="-954377"/>
            <a:ext cx="12407123" cy="7857727"/>
            <a:chOff x="264" y="-954377"/>
            <a:chExt cx="12662094" cy="785772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64" y="-954377"/>
              <a:ext cx="12662094" cy="7857727"/>
              <a:chOff x="-221936" y="-999727"/>
              <a:chExt cx="12662094" cy="7857727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0" y="5794189"/>
                <a:ext cx="12192000" cy="10638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solidFill>
                    <a:schemeClr val="bg1"/>
                  </a:solidFill>
                  <a:latin typeface="Circe" panose="020B0502020203020203" pitchFamily="34" charset="-52"/>
                </a:endParaRPr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="" xmlns:a16="http://schemas.microsoft.com/office/drawing/2014/main" id="{E6C6CCDE-DD09-42AE-B302-B2B8C8C92F55}"/>
                  </a:ext>
                </a:extLst>
              </p:cNvPr>
              <p:cNvSpPr/>
              <p:nvPr/>
            </p:nvSpPr>
            <p:spPr>
              <a:xfrm>
                <a:off x="-221936" y="-999727"/>
                <a:ext cx="12662094" cy="6842536"/>
              </a:xfrm>
              <a:prstGeom prst="rect">
                <a:avLst/>
              </a:prstGeom>
              <a:gradFill>
                <a:gsLst>
                  <a:gs pos="0">
                    <a:srgbClr val="AD1761">
                      <a:alpha val="75000"/>
                    </a:srgbClr>
                  </a:gs>
                  <a:gs pos="100000">
                    <a:srgbClr val="002060">
                      <a:alpha val="75000"/>
                    </a:srgbClr>
                  </a:gs>
                </a:gsLst>
                <a:lin ang="7200000" scaled="0"/>
              </a:gra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600" dirty="0">
                  <a:solidFill>
                    <a:schemeClr val="bg1"/>
                  </a:solidFill>
                  <a:effectLst>
                    <a:glow rad="127000">
                      <a:srgbClr val="6545BF"/>
                    </a:glow>
                  </a:effectLst>
                  <a:latin typeface="Circe" panose="020B0502020203020203" pitchFamily="34" charset="-52"/>
                </a:endParaRPr>
              </a:p>
            </p:txBody>
          </p:sp>
        </p:grp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0CA96DB5-0D9F-4948-8F55-7C9B61505B1B}"/>
                </a:ext>
              </a:extLst>
            </p:cNvPr>
            <p:cNvSpPr/>
            <p:nvPr/>
          </p:nvSpPr>
          <p:spPr>
            <a:xfrm>
              <a:off x="855221" y="3863958"/>
              <a:ext cx="7588646" cy="10464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ru-RU" sz="2800" dirty="0" smtClean="0">
                  <a:solidFill>
                    <a:schemeClr val="bg1"/>
                  </a:solidFill>
                  <a:effectLst/>
                  <a:latin typeface="Circe Bold" panose="020B0602020203020203" pitchFamily="34" charset="-52"/>
                </a:rPr>
                <a:t>Руководитель проекта: </a:t>
              </a:r>
              <a:r>
                <a:rPr lang="ru-RU" sz="2800" dirty="0" smtClean="0">
                  <a:solidFill>
                    <a:schemeClr val="bg1"/>
                  </a:solidFill>
                  <a:latin typeface="Circe Bold" panose="020B0602020203020203" pitchFamily="34" charset="-52"/>
                </a:rPr>
                <a:t>Юрий </a:t>
              </a:r>
              <a:r>
                <a:rPr lang="ru-RU" sz="2800" dirty="0" err="1" smtClean="0">
                  <a:solidFill>
                    <a:schemeClr val="bg1"/>
                  </a:solidFill>
                  <a:latin typeface="Circe Bold" panose="020B0602020203020203" pitchFamily="34" charset="-52"/>
                </a:rPr>
                <a:t>Курдин</a:t>
              </a:r>
              <a:endParaRPr lang="ru-RU" sz="2800" dirty="0" smtClean="0">
                <a:solidFill>
                  <a:schemeClr val="bg1"/>
                </a:solidFill>
                <a:latin typeface="Circe Bold" panose="020B0602020203020203" pitchFamily="34" charset="-52"/>
              </a:endParaRPr>
            </a:p>
            <a:p>
              <a:pPr>
                <a:lnSpc>
                  <a:spcPts val="2400"/>
                </a:lnSpc>
              </a:pPr>
              <a:endParaRPr lang="ru-RU" sz="2800" dirty="0" smtClean="0">
                <a:solidFill>
                  <a:schemeClr val="bg1"/>
                </a:solidFill>
                <a:latin typeface="Circe Bold" panose="020B0602020203020203" pitchFamily="34" charset="-52"/>
              </a:endParaRPr>
            </a:p>
            <a:p>
              <a:pPr>
                <a:lnSpc>
                  <a:spcPts val="2400"/>
                </a:lnSpc>
              </a:pPr>
              <a:r>
                <a:rPr lang="ru-RU" sz="2800" smtClean="0">
                  <a:solidFill>
                    <a:schemeClr val="bg1"/>
                  </a:solidFill>
                  <a:latin typeface="Circe Bold" panose="020B0602020203020203" pitchFamily="34" charset="-52"/>
                </a:rPr>
                <a:t>Самарская область</a:t>
              </a:r>
              <a:endParaRPr lang="ru-RU" sz="2800" dirty="0">
                <a:solidFill>
                  <a:schemeClr val="bg1"/>
                </a:solidFill>
                <a:effectLst/>
                <a:latin typeface="Circe Bold" panose="020B0602020203020203" pitchFamily="34" charset="-52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0CA96DB5-0D9F-4948-8F55-7C9B61505B1B}"/>
                </a:ext>
              </a:extLst>
            </p:cNvPr>
            <p:cNvSpPr/>
            <p:nvPr/>
          </p:nvSpPr>
          <p:spPr>
            <a:xfrm>
              <a:off x="758651" y="3009780"/>
              <a:ext cx="605708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endParaRPr lang="ru-RU" sz="2800" dirty="0">
                <a:solidFill>
                  <a:schemeClr val="bg1"/>
                </a:solidFill>
                <a:effectLst/>
                <a:latin typeface="Circe Bold" panose="020B0602020203020203" pitchFamily="34" charset="-52"/>
              </a:endParaRPr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59218649-47E9-455B-AC22-6860FB14F137}"/>
                </a:ext>
              </a:extLst>
            </p:cNvPr>
            <p:cNvSpPr/>
            <p:nvPr/>
          </p:nvSpPr>
          <p:spPr>
            <a:xfrm>
              <a:off x="329625" y="796933"/>
              <a:ext cx="9377658" cy="2144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ru-RU" sz="4000" dirty="0" smtClean="0">
                  <a:solidFill>
                    <a:schemeClr val="bg1"/>
                  </a:solidFill>
                  <a:effectLst>
                    <a:glow rad="444500">
                      <a:srgbClr val="002060">
                        <a:alpha val="13000"/>
                      </a:srgbClr>
                    </a:glow>
                  </a:effectLst>
                  <a:latin typeface="Circe Bold" panose="020B06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«ОБИДКА – культура примирения»</a:t>
              </a:r>
              <a:endParaRPr lang="en-US" sz="4000" dirty="0" smtClean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800"/>
                </a:spcAft>
              </a:pPr>
              <a:endParaRPr lang="en-US" sz="4000" dirty="0" smtClean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spcAft>
                  <a:spcPts val="800"/>
                </a:spcAft>
              </a:pPr>
              <a:r>
                <a:rPr lang="ru-RU" sz="4000" dirty="0" smtClean="0">
                  <a:solidFill>
                    <a:schemeClr val="bg1"/>
                  </a:solidFill>
                  <a:effectLst>
                    <a:glow rad="444500">
                      <a:srgbClr val="002060">
                        <a:alpha val="13000"/>
                      </a:srgbClr>
                    </a:glow>
                  </a:effectLst>
                  <a:latin typeface="Circe ExtraBold" panose="020B0802020203020203" pitchFamily="34" charset="-52"/>
                  <a:ea typeface="Calibri" panose="020F0502020204030204" pitchFamily="34" charset="0"/>
                  <a:cs typeface="Times New Roman" panose="02020603050405020304" pitchFamily="18" charset="0"/>
                </a:rPr>
                <a:t>Мы знаем, что можно жить дружно!</a:t>
              </a:r>
              <a:endParaRPr lang="ru-RU" sz="4000" dirty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2" descr="C:\Users\user\Downloads\u6DjdZxRe_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5352" y="1595718"/>
            <a:ext cx="2986648" cy="42358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05123476"/>
      </p:ext>
    </p:extLst>
  </p:cSld>
  <p:clrMapOvr>
    <a:masterClrMapping/>
  </p:clrMapOvr>
  <p:transition advTm="145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9"/>
          <p:cNvGrpSpPr/>
          <p:nvPr/>
        </p:nvGrpSpPr>
        <p:grpSpPr>
          <a:xfrm>
            <a:off x="0" y="-1013378"/>
            <a:ext cx="13913594" cy="11176727"/>
            <a:chOff x="-1" y="-1013378"/>
            <a:chExt cx="13913594" cy="1117672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881149"/>
              <a:ext cx="12258676" cy="914702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10098186" y="-1013378"/>
              <a:ext cx="3641558" cy="3641558"/>
            </a:xfrm>
            <a:prstGeom prst="ellipse">
              <a:avLst/>
            </a:prstGeom>
            <a:noFill/>
            <a:ln w="889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10800000">
              <a:off x="-1" y="1762298"/>
              <a:ext cx="12258675" cy="5232398"/>
            </a:xfrm>
            <a:prstGeom prst="rect">
              <a:avLst/>
            </a:prstGeom>
            <a:gradFill>
              <a:gsLst>
                <a:gs pos="0">
                  <a:srgbClr val="AD1761"/>
                </a:gs>
                <a:gs pos="100000">
                  <a:srgbClr val="002060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latin typeface="Circe" panose="020B0502020203020203" pitchFamily="34" charset="-52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8439719" y="4689475"/>
              <a:ext cx="5473874" cy="5473874"/>
            </a:xfrm>
            <a:prstGeom prst="ellipse">
              <a:avLst/>
            </a:prstGeom>
            <a:noFill/>
            <a:ln w="1270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2192000" cy="881149"/>
            </a:xfrm>
            <a:prstGeom prst="rect">
              <a:avLst/>
            </a:prstGeom>
            <a:solidFill>
              <a:srgbClr val="781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563484" y="283884"/>
            <a:ext cx="513805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Юрий </a:t>
            </a:r>
            <a:r>
              <a:rPr lang="ru-RU" sz="2800" dirty="0" err="1" smtClean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Курдин</a:t>
            </a:r>
            <a:endParaRPr lang="ru-RU" sz="2800" dirty="0">
              <a:solidFill>
                <a:schemeClr val="bg1"/>
              </a:solidFill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402238" y="1917595"/>
            <a:ext cx="74483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Доброволец с </a:t>
            </a:r>
            <a:r>
              <a:rPr lang="ru-RU" sz="3600" b="1" dirty="0" smtClean="0">
                <a:solidFill>
                  <a:schemeClr val="bg1"/>
                </a:solidFill>
              </a:rPr>
              <a:t>1999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года. </a:t>
            </a:r>
            <a:r>
              <a:rPr lang="ru-RU" sz="3600" dirty="0" smtClean="0">
                <a:solidFill>
                  <a:schemeClr val="bg1"/>
                </a:solidFill>
              </a:rPr>
              <a:t>В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школьных службах примирения с </a:t>
            </a:r>
            <a:r>
              <a:rPr lang="ru-RU" sz="3600" b="1" dirty="0" smtClean="0">
                <a:solidFill>
                  <a:schemeClr val="bg1"/>
                </a:solidFill>
              </a:rPr>
              <a:t>2010</a:t>
            </a:r>
            <a:r>
              <a:rPr lang="ru-RU" sz="3600" dirty="0" smtClean="0">
                <a:solidFill>
                  <a:schemeClr val="bg1"/>
                </a:solidFill>
              </a:rPr>
              <a:t> года</a:t>
            </a:r>
          </a:p>
          <a:p>
            <a:endParaRPr lang="ru-RU" sz="1400" dirty="0" smtClean="0">
              <a:solidFill>
                <a:schemeClr val="bg1"/>
              </a:solidFill>
              <a:latin typeface="Circe" panose="020B0604020202020204" charset="-52"/>
              <a:cs typeface="Circe Extra Bold" panose="020B0604020202020204" charset="0"/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поселок Сургут Сергиевского района Самарской области</a:t>
            </a:r>
          </a:p>
          <a:p>
            <a:endParaRPr lang="ru-RU" sz="1400" dirty="0" smtClean="0">
              <a:solidFill>
                <a:schemeClr val="bg1"/>
              </a:solidFill>
              <a:latin typeface="Circe" panose="020B0604020202020204" charset="-52"/>
              <a:cs typeface="Circe Extra Bold" panose="020B0604020202020204" charset="0"/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директор Частного учреждения культуры «Молодежь-Музей-Культура»</a:t>
            </a:r>
            <a:endParaRPr lang="ru-RU" sz="3600" dirty="0">
              <a:solidFill>
                <a:schemeClr val="bg1"/>
              </a:solidFill>
              <a:latin typeface="Circe" panose="020B0604020202020204" charset="-52"/>
              <a:cs typeface="Circe Extra Bold" panose="020B0604020202020204" charset="0"/>
            </a:endParaRPr>
          </a:p>
        </p:txBody>
      </p:sp>
      <p:pic>
        <p:nvPicPr>
          <p:cNvPr id="22530" name="Picture 2" descr="C:\Users\user\Downloads\Курдин_заглав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4783"/>
            <a:ext cx="4142791" cy="41427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5089886"/>
      </p:ext>
    </p:extLst>
  </p:cSld>
  <p:clrMapOvr>
    <a:masterClrMapping/>
  </p:clrMapOvr>
  <p:transition advTm="93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-1013378"/>
            <a:ext cx="13913594" cy="11176727"/>
            <a:chOff x="-1" y="-1013378"/>
            <a:chExt cx="13913594" cy="1117672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881149"/>
              <a:ext cx="12258676" cy="914702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10098186" y="-1013378"/>
              <a:ext cx="3641558" cy="3641558"/>
            </a:xfrm>
            <a:prstGeom prst="ellipse">
              <a:avLst/>
            </a:prstGeom>
            <a:noFill/>
            <a:ln w="889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10800000">
              <a:off x="-1" y="1762298"/>
              <a:ext cx="12258675" cy="5232398"/>
            </a:xfrm>
            <a:prstGeom prst="rect">
              <a:avLst/>
            </a:prstGeom>
            <a:gradFill>
              <a:gsLst>
                <a:gs pos="0">
                  <a:srgbClr val="AD1761"/>
                </a:gs>
                <a:gs pos="100000">
                  <a:srgbClr val="002060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latin typeface="Circe" panose="020B0502020203020203" pitchFamily="34" charset="-52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8439719" y="4689475"/>
              <a:ext cx="5473874" cy="5473874"/>
            </a:xfrm>
            <a:prstGeom prst="ellipse">
              <a:avLst/>
            </a:prstGeom>
            <a:noFill/>
            <a:ln w="1270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2192000" cy="881149"/>
            </a:xfrm>
            <a:prstGeom prst="rect">
              <a:avLst/>
            </a:prstGeom>
            <a:solidFill>
              <a:srgbClr val="781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563484" y="283884"/>
            <a:ext cx="513805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</a:t>
            </a:r>
            <a:endParaRPr lang="ru-RU" sz="2800" dirty="0">
              <a:solidFill>
                <a:schemeClr val="bg1"/>
              </a:solidFill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607511" y="2094877"/>
            <a:ext cx="74483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Повышение информированности о проблеме </a:t>
            </a:r>
            <a:r>
              <a:rPr lang="ru-RU" sz="3600" dirty="0" err="1" smtClean="0">
                <a:solidFill>
                  <a:schemeClr val="bg1"/>
                </a:solidFill>
              </a:rPr>
              <a:t>буллинга</a:t>
            </a:r>
            <a:r>
              <a:rPr lang="ru-RU" sz="3600" dirty="0" smtClean="0">
                <a:solidFill>
                  <a:schemeClr val="bg1"/>
                </a:solidFill>
              </a:rPr>
              <a:t> в среди учащихся, педагогов и родителей Самарской области и путях профилактики травли, с передачей адаптированной авторской методики</a:t>
            </a:r>
            <a:endParaRPr lang="ru-RU" sz="3600" dirty="0">
              <a:solidFill>
                <a:schemeClr val="bg1"/>
              </a:solidFill>
              <a:latin typeface="Circe" panose="020B0604020202020204" charset="-52"/>
              <a:cs typeface="Circe Extra Bold" panose="020B0604020202020204" charset="0"/>
            </a:endParaRPr>
          </a:p>
        </p:txBody>
      </p:sp>
      <p:pic>
        <p:nvPicPr>
          <p:cNvPr id="3074" name="Picture 2" descr="C:\Users\user\Downloads\9988f342-a45b-7378-7450-7253449a1f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79306"/>
            <a:ext cx="4470193" cy="3024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5089886"/>
      </p:ext>
    </p:extLst>
  </p:cSld>
  <p:clrMapOvr>
    <a:masterClrMapping/>
  </p:clrMapOvr>
  <p:transition advTm="93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9"/>
          <p:cNvGrpSpPr/>
          <p:nvPr/>
        </p:nvGrpSpPr>
        <p:grpSpPr>
          <a:xfrm>
            <a:off x="0" y="-1013378"/>
            <a:ext cx="13913594" cy="11176727"/>
            <a:chOff x="-1" y="-1013378"/>
            <a:chExt cx="13913594" cy="1117672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881149"/>
              <a:ext cx="12258676" cy="914702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10098186" y="-1013378"/>
              <a:ext cx="3641558" cy="3641558"/>
            </a:xfrm>
            <a:prstGeom prst="ellipse">
              <a:avLst/>
            </a:prstGeom>
            <a:noFill/>
            <a:ln w="889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10800000">
              <a:off x="-1" y="1762298"/>
              <a:ext cx="12258675" cy="5232398"/>
            </a:xfrm>
            <a:prstGeom prst="rect">
              <a:avLst/>
            </a:prstGeom>
            <a:gradFill>
              <a:gsLst>
                <a:gs pos="0">
                  <a:srgbClr val="AD1761"/>
                </a:gs>
                <a:gs pos="100000">
                  <a:srgbClr val="002060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latin typeface="Circe" panose="020B0502020203020203" pitchFamily="34" charset="-52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8439719" y="4689475"/>
              <a:ext cx="5473874" cy="5473874"/>
            </a:xfrm>
            <a:prstGeom prst="ellipse">
              <a:avLst/>
            </a:prstGeom>
            <a:noFill/>
            <a:ln w="1270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2192000" cy="881149"/>
            </a:xfrm>
            <a:prstGeom prst="rect">
              <a:avLst/>
            </a:prstGeom>
            <a:solidFill>
              <a:srgbClr val="781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563484" y="283884"/>
            <a:ext cx="513805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Схема работы в проекте</a:t>
            </a:r>
            <a:endParaRPr lang="ru-RU" sz="2800" dirty="0">
              <a:solidFill>
                <a:schemeClr val="bg1"/>
              </a:solidFill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579519" y="1779687"/>
            <a:ext cx="74483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bg1"/>
                </a:solidFill>
              </a:rPr>
              <a:t>Входная диагностика (</a:t>
            </a:r>
            <a:r>
              <a:rPr lang="ru-RU" sz="3600" dirty="0" err="1" smtClean="0">
                <a:solidFill>
                  <a:schemeClr val="bg1"/>
                </a:solidFill>
              </a:rPr>
              <a:t>опросник</a:t>
            </a:r>
            <a:r>
              <a:rPr lang="ru-RU" sz="3600" dirty="0" smtClean="0">
                <a:solidFill>
                  <a:schemeClr val="bg1"/>
                </a:solidFill>
              </a:rPr>
              <a:t>, игры)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Вводная интерактивная лекция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Обсуждение специально подобранных художественных фильмов, книг, мультфильмов)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Проведение специально разработанных игр</a:t>
            </a:r>
          </a:p>
          <a:p>
            <a:pPr marL="742950" indent="-742950">
              <a:buAutoNum type="arabicPeriod"/>
            </a:pPr>
            <a:r>
              <a:rPr lang="ru-RU" sz="3600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Итоговая диагностика</a:t>
            </a:r>
            <a:endParaRPr lang="ru-RU" sz="3600" dirty="0">
              <a:solidFill>
                <a:schemeClr val="bg1"/>
              </a:solidFill>
              <a:latin typeface="Circe" panose="020B0604020202020204" charset="-52"/>
              <a:cs typeface="Circe Extra Bold" panose="020B0604020202020204" charset="0"/>
            </a:endParaRPr>
          </a:p>
        </p:txBody>
      </p:sp>
      <p:pic>
        <p:nvPicPr>
          <p:cNvPr id="1026" name="Picture 2" descr="C:\Users\user\Downloads\Кин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57363"/>
            <a:ext cx="4413380" cy="3310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5089886"/>
      </p:ext>
    </p:extLst>
  </p:cSld>
  <p:clrMapOvr>
    <a:masterClrMapping/>
  </p:clrMapOvr>
  <p:transition advTm="93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9"/>
          <p:cNvGrpSpPr/>
          <p:nvPr/>
        </p:nvGrpSpPr>
        <p:grpSpPr>
          <a:xfrm>
            <a:off x="0" y="-1041370"/>
            <a:ext cx="13913594" cy="11176727"/>
            <a:chOff x="-1" y="-1013378"/>
            <a:chExt cx="13913594" cy="1117672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881149"/>
              <a:ext cx="12258676" cy="914702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10098186" y="-1013378"/>
              <a:ext cx="3641558" cy="3641558"/>
            </a:xfrm>
            <a:prstGeom prst="ellipse">
              <a:avLst/>
            </a:prstGeom>
            <a:noFill/>
            <a:ln w="889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10800000">
              <a:off x="-1" y="1762298"/>
              <a:ext cx="12258675" cy="5232398"/>
            </a:xfrm>
            <a:prstGeom prst="rect">
              <a:avLst/>
            </a:prstGeom>
            <a:gradFill>
              <a:gsLst>
                <a:gs pos="0">
                  <a:srgbClr val="AD1761"/>
                </a:gs>
                <a:gs pos="100000">
                  <a:srgbClr val="002060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latin typeface="Circe" panose="020B0502020203020203" pitchFamily="34" charset="-52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8439719" y="4689475"/>
              <a:ext cx="5473874" cy="5473874"/>
            </a:xfrm>
            <a:prstGeom prst="ellipse">
              <a:avLst/>
            </a:prstGeom>
            <a:noFill/>
            <a:ln w="1270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2192000" cy="881149"/>
            </a:xfrm>
            <a:prstGeom prst="rect">
              <a:avLst/>
            </a:prstGeom>
            <a:solidFill>
              <a:srgbClr val="781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563484" y="283884"/>
            <a:ext cx="513805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Принципы проекта</a:t>
            </a:r>
            <a:endParaRPr lang="ru-RU" sz="2800" dirty="0">
              <a:solidFill>
                <a:schemeClr val="bg1"/>
              </a:solidFill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38325" y="1814959"/>
            <a:ext cx="632688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- добровольность</a:t>
            </a:r>
          </a:p>
          <a:p>
            <a:endParaRPr lang="ru-RU" sz="1200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chemeClr val="bg1"/>
                </a:solidFill>
              </a:rPr>
              <a:t>- «</a:t>
            </a:r>
            <a:r>
              <a:rPr lang="ru-RU" sz="3600" dirty="0" err="1" smtClean="0">
                <a:solidFill>
                  <a:schemeClr val="bg1"/>
                </a:solidFill>
              </a:rPr>
              <a:t>равный-равному</a:t>
            </a:r>
            <a:r>
              <a:rPr lang="ru-RU" sz="3600" dirty="0" smtClean="0">
                <a:solidFill>
                  <a:schemeClr val="bg1"/>
                </a:solidFill>
              </a:rPr>
              <a:t>»</a:t>
            </a:r>
          </a:p>
          <a:p>
            <a:endParaRPr lang="ru-RU" sz="1200" dirty="0" smtClean="0">
              <a:solidFill>
                <a:schemeClr val="bg1"/>
              </a:solidFill>
              <a:latin typeface="Circe" panose="020B0604020202020204" charset="-52"/>
              <a:cs typeface="Circe Extra Bold" panose="020B0604020202020204" charset="0"/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- восстановительный подход</a:t>
            </a:r>
          </a:p>
          <a:p>
            <a:endParaRPr lang="ru-RU" sz="1200" dirty="0" smtClean="0">
              <a:solidFill>
                <a:schemeClr val="bg1"/>
              </a:solidFill>
              <a:latin typeface="Circe" panose="020B0604020202020204" charset="-52"/>
              <a:cs typeface="Circe Extra Bold" panose="020B0604020202020204" charset="0"/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- конфиденциальность</a:t>
            </a:r>
          </a:p>
          <a:p>
            <a:endParaRPr lang="ru-RU" sz="1200" dirty="0" smtClean="0">
              <a:solidFill>
                <a:schemeClr val="bg1"/>
              </a:solidFill>
              <a:latin typeface="Circe" panose="020B0604020202020204" charset="-52"/>
              <a:cs typeface="Circe Extra Bold" panose="020B0604020202020204" charset="0"/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- системность работы</a:t>
            </a:r>
          </a:p>
          <a:p>
            <a:endParaRPr lang="ru-RU" sz="1200" dirty="0" smtClean="0">
              <a:solidFill>
                <a:schemeClr val="bg1"/>
              </a:solidFill>
              <a:latin typeface="Circe" panose="020B0604020202020204" charset="-52"/>
              <a:cs typeface="Circe Extra Bold" panose="020B0604020202020204" charset="0"/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Circe" panose="020B0604020202020204" charset="-52"/>
                <a:cs typeface="Circe Extra Bold" panose="020B0604020202020204" charset="0"/>
              </a:rPr>
              <a:t>- доступность проекта</a:t>
            </a:r>
          </a:p>
          <a:p>
            <a:endParaRPr lang="ru-RU" sz="3600" dirty="0">
              <a:solidFill>
                <a:schemeClr val="bg1"/>
              </a:solidFill>
              <a:latin typeface="Circe" panose="020B0604020202020204" charset="-52"/>
              <a:cs typeface="Circe Extra Bold" panose="020B0604020202020204" charset="0"/>
            </a:endParaRPr>
          </a:p>
        </p:txBody>
      </p:sp>
      <p:pic>
        <p:nvPicPr>
          <p:cNvPr id="1026" name="Picture 2" descr="https://sun9-50.userapi.com/impg/w37DJNwAtPYAh1iBM9b4QO5Jd0krTmACnLTEBg/I27avbLTgSk.jpg?size=1600x1200&amp;quality=96&amp;sign=05b44ecf57893c335cbe28f6f98243e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922107"/>
            <a:ext cx="5710336" cy="4282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5089886"/>
      </p:ext>
    </p:extLst>
  </p:cSld>
  <p:clrMapOvr>
    <a:masterClrMapping/>
  </p:clrMapOvr>
  <p:transition advTm="93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9"/>
          <p:cNvGrpSpPr/>
          <p:nvPr/>
        </p:nvGrpSpPr>
        <p:grpSpPr>
          <a:xfrm>
            <a:off x="0" y="-1013378"/>
            <a:ext cx="13913594" cy="11176727"/>
            <a:chOff x="-1" y="-1013378"/>
            <a:chExt cx="13913594" cy="11176727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881149"/>
              <a:ext cx="12258676" cy="914702"/>
            </a:xfrm>
            <a:prstGeom prst="rect">
              <a:avLst/>
            </a:prstGeom>
            <a:solidFill>
              <a:srgbClr val="AD1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10098186" y="-1013378"/>
              <a:ext cx="3641558" cy="3641558"/>
            </a:xfrm>
            <a:prstGeom prst="ellipse">
              <a:avLst/>
            </a:prstGeom>
            <a:noFill/>
            <a:ln w="889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 rot="10800000">
              <a:off x="-1" y="1762298"/>
              <a:ext cx="12258675" cy="5232398"/>
            </a:xfrm>
            <a:prstGeom prst="rect">
              <a:avLst/>
            </a:prstGeom>
            <a:gradFill>
              <a:gsLst>
                <a:gs pos="0">
                  <a:srgbClr val="AD1761"/>
                </a:gs>
                <a:gs pos="100000">
                  <a:srgbClr val="002060"/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5400" dirty="0">
                <a:latin typeface="Circe" panose="020B0502020203020203" pitchFamily="34" charset="-52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8439719" y="4689475"/>
              <a:ext cx="5473874" cy="5473874"/>
            </a:xfrm>
            <a:prstGeom prst="ellipse">
              <a:avLst/>
            </a:prstGeom>
            <a:noFill/>
            <a:ln w="1270000">
              <a:solidFill>
                <a:srgbClr val="6545BF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0" y="0"/>
              <a:ext cx="12192000" cy="881149"/>
            </a:xfrm>
            <a:prstGeom prst="rect">
              <a:avLst/>
            </a:prstGeom>
            <a:solidFill>
              <a:srgbClr val="781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</p:grpSp>
      <p:pic>
        <p:nvPicPr>
          <p:cNvPr id="2050" name="Picture 2" descr="C:\Users\user\Desktop\ОБИДКА\Восстановительный и карательный подх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8685" y="0"/>
            <a:ext cx="9361713" cy="70212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65089886"/>
      </p:ext>
    </p:extLst>
  </p:cSld>
  <p:clrMapOvr>
    <a:masterClrMapping/>
  </p:clrMapOvr>
  <p:transition advTm="93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881149"/>
          </a:xfrm>
          <a:prstGeom prst="rect">
            <a:avLst/>
          </a:pr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5400000">
            <a:off x="3123079" y="-2333373"/>
            <a:ext cx="6068294" cy="12314452"/>
          </a:xfrm>
          <a:prstGeom prst="rect">
            <a:avLst/>
          </a:prstGeom>
          <a:solidFill>
            <a:srgbClr val="7D1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2CF3EBC-398C-4F37-B2BC-1559FB62CB0E}"/>
              </a:ext>
            </a:extLst>
          </p:cNvPr>
          <p:cNvSpPr/>
          <p:nvPr/>
        </p:nvSpPr>
        <p:spPr>
          <a:xfrm>
            <a:off x="-204537" y="1798425"/>
            <a:ext cx="12613299" cy="3408380"/>
          </a:xfrm>
          <a:prstGeom prst="rect">
            <a:avLst/>
          </a:prstGeom>
          <a:solidFill>
            <a:srgbClr val="7D1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797803" y="1015492"/>
            <a:ext cx="2446106" cy="3440815"/>
          </a:xfrm>
          <a:prstGeom prst="rect">
            <a:avLst/>
          </a:prstGeom>
          <a:gradFill>
            <a:gsLst>
              <a:gs pos="100000">
                <a:srgbClr val="D40D53">
                  <a:alpha val="60000"/>
                </a:srgbClr>
              </a:gs>
              <a:gs pos="0">
                <a:srgbClr val="D40D53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907" y="1024128"/>
            <a:ext cx="2435552" cy="3432180"/>
          </a:xfrm>
          <a:prstGeom prst="rect">
            <a:avLst/>
          </a:prstGeom>
          <a:gradFill flip="none" rotWithShape="1">
            <a:gsLst>
              <a:gs pos="100000">
                <a:srgbClr val="D1A3F3">
                  <a:alpha val="60000"/>
                </a:srgbClr>
              </a:gs>
              <a:gs pos="0">
                <a:srgbClr val="D1A3F3">
                  <a:alpha val="1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86078" y="1011800"/>
            <a:ext cx="2441476" cy="3440814"/>
          </a:xfrm>
          <a:prstGeom prst="rect">
            <a:avLst/>
          </a:prstGeom>
          <a:gradFill>
            <a:gsLst>
              <a:gs pos="100000">
                <a:srgbClr val="AB58EA">
                  <a:alpha val="60000"/>
                </a:srgbClr>
              </a:gs>
              <a:gs pos="0">
                <a:srgbClr val="AB58EA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19398" y="1022822"/>
            <a:ext cx="2402019" cy="3418770"/>
          </a:xfrm>
          <a:prstGeom prst="rect">
            <a:avLst/>
          </a:prstGeom>
          <a:gradFill>
            <a:gsLst>
              <a:gs pos="100000">
                <a:srgbClr val="EF85BA">
                  <a:alpha val="60000"/>
                </a:srgbClr>
              </a:gs>
              <a:gs pos="1000">
                <a:srgbClr val="EF85BA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326872" y="1015492"/>
            <a:ext cx="2472867" cy="3440815"/>
          </a:xfrm>
          <a:prstGeom prst="rect">
            <a:avLst/>
          </a:prstGeom>
          <a:gradFill>
            <a:gsLst>
              <a:gs pos="100000">
                <a:srgbClr val="AD1761">
                  <a:alpha val="60000"/>
                </a:srgbClr>
              </a:gs>
              <a:gs pos="0">
                <a:srgbClr val="AD1761">
                  <a:alpha val="1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498283" y="1496346"/>
            <a:ext cx="1609730" cy="475963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D1A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2918573" y="1375010"/>
            <a:ext cx="1609730" cy="597299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AB5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5566233" y="1343172"/>
            <a:ext cx="1232419" cy="692243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EF8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23052" y="1035087"/>
            <a:ext cx="2438400" cy="780691"/>
          </a:xfrm>
          <a:prstGeom prst="rect">
            <a:avLst/>
          </a:pr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801275" y="991388"/>
            <a:ext cx="2442633" cy="780691"/>
          </a:xfrm>
          <a:prstGeom prst="rect">
            <a:avLst/>
          </a:prstGeom>
          <a:solidFill>
            <a:srgbClr val="D40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40" name="Стрелка вниз 39"/>
          <p:cNvSpPr/>
          <p:nvPr/>
        </p:nvSpPr>
        <p:spPr>
          <a:xfrm>
            <a:off x="7764893" y="1375010"/>
            <a:ext cx="1609730" cy="597299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AD17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10195250" y="1375010"/>
            <a:ext cx="1609730" cy="597299"/>
          </a:xfrm>
          <a:prstGeom prst="downArrow">
            <a:avLst>
              <a:gd name="adj1" fmla="val 100000"/>
              <a:gd name="adj2" fmla="val 100000"/>
            </a:avLst>
          </a:prstGeom>
          <a:solidFill>
            <a:srgbClr val="D40D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" dirty="0">
              <a:latin typeface="Circe" panose="020B0502020203020203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909" y="1015492"/>
            <a:ext cx="2438400" cy="780691"/>
          </a:xfrm>
          <a:prstGeom prst="rect">
            <a:avLst/>
          </a:prstGeom>
          <a:solidFill>
            <a:srgbClr val="D1A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AB58EA"/>
              </a:solidFill>
              <a:latin typeface="Circe" panose="020B0502020203020203" pitchFamily="34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486457" y="1015492"/>
            <a:ext cx="2438400" cy="780691"/>
          </a:xfrm>
          <a:prstGeom prst="rect">
            <a:avLst/>
          </a:prstGeom>
          <a:solidFill>
            <a:srgbClr val="AB5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24137" y="1041771"/>
            <a:ext cx="2395213" cy="753225"/>
          </a:xfrm>
          <a:prstGeom prst="rect">
            <a:avLst/>
          </a:prstGeom>
          <a:solidFill>
            <a:srgbClr val="EF8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19215" y="246077"/>
            <a:ext cx="3256020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ЭТАПЫ ПРОЕКТА</a:t>
            </a:r>
            <a:endParaRPr lang="ru-RU" sz="2800" dirty="0">
              <a:solidFill>
                <a:schemeClr val="bg1"/>
              </a:solidFill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98073" y="1509079"/>
            <a:ext cx="2436861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chemeClr val="bg1"/>
                </a:solidFill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63259" y="2346234"/>
            <a:ext cx="242684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9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Расширение проекта на большинство регионов РФ</a:t>
            </a:r>
            <a:endParaRPr lang="ru-RU" sz="29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1908" y="1979125"/>
            <a:ext cx="2440706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dirty="0" smtClean="0">
                <a:solidFill>
                  <a:srgbClr val="D1A3F3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19 марта 2019 года</a:t>
            </a:r>
            <a:endParaRPr lang="ru-RU" sz="1500" dirty="0">
              <a:solidFill>
                <a:srgbClr val="D1A3F3"/>
              </a:solidFill>
              <a:latin typeface="Circe ExtraBold" panose="020B08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13486" y="1879433"/>
            <a:ext cx="2434976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dirty="0" smtClean="0">
                <a:solidFill>
                  <a:srgbClr val="D1A3F3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ноябрь 2021</a:t>
            </a:r>
            <a:endParaRPr lang="ru-RU" sz="1500" dirty="0">
              <a:solidFill>
                <a:srgbClr val="D1A3F3"/>
              </a:solidFill>
              <a:latin typeface="Circe ExtraBold" panose="020B08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328939" y="1936844"/>
            <a:ext cx="2496620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dirty="0" smtClean="0">
                <a:solidFill>
                  <a:srgbClr val="E22684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2023-2025</a:t>
            </a:r>
            <a:endParaRPr lang="ru-RU" sz="1500" dirty="0">
              <a:solidFill>
                <a:srgbClr val="E22684"/>
              </a:solidFill>
              <a:latin typeface="Circe ExtraBold" panose="020B08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882702" y="1988459"/>
            <a:ext cx="2496620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dirty="0" smtClean="0">
                <a:solidFill>
                  <a:srgbClr val="E22684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2022</a:t>
            </a:r>
            <a:endParaRPr lang="ru-RU" sz="1500" dirty="0">
              <a:solidFill>
                <a:srgbClr val="E22684"/>
              </a:solidFill>
              <a:latin typeface="Circe ExtraBold" panose="020B08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764882" y="1974324"/>
            <a:ext cx="2496620" cy="339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500" dirty="0" smtClean="0">
                <a:solidFill>
                  <a:srgbClr val="E22684"/>
                </a:solidFill>
                <a:latin typeface="Circe ExtraBold" panose="020B08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2026-2028</a:t>
            </a:r>
            <a:endParaRPr lang="ru-RU" sz="1500" dirty="0">
              <a:solidFill>
                <a:srgbClr val="E22684"/>
              </a:solidFill>
              <a:latin typeface="Circe ExtraBold" panose="020B08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1908" y="2339688"/>
            <a:ext cx="2426842" cy="182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Запуск проекта</a:t>
            </a:r>
          </a:p>
          <a:p>
            <a:pPr algn="ctr">
              <a:spcAft>
                <a:spcPts val="800"/>
              </a:spcAft>
            </a:pPr>
            <a:r>
              <a:rPr lang="ru-RU" sz="14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b="1" u="sng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60</a:t>
            </a:r>
            <a:r>
              <a:rPr lang="ru-RU" sz="14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добровольцев, </a:t>
            </a:r>
            <a:r>
              <a:rPr lang="ru-RU" sz="1400" b="1" u="sng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ru-RU" sz="14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образовательных организаций)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486673" y="2099567"/>
            <a:ext cx="2426842" cy="2441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400" b="1" u="sng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280</a:t>
            </a:r>
            <a:r>
              <a:rPr lang="ru-RU" sz="14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добровольцев</a:t>
            </a:r>
          </a:p>
          <a:p>
            <a:pPr algn="ctr">
              <a:spcAft>
                <a:spcPts val="800"/>
              </a:spcAft>
            </a:pPr>
            <a:r>
              <a:rPr lang="ru-RU" sz="1400" b="1" u="sng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ru-RU" sz="14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образовательных организации на долгосрочной основе и более</a:t>
            </a:r>
            <a:r>
              <a:rPr lang="ru-RU" sz="1400" b="1" u="sng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45 </a:t>
            </a:r>
            <a:r>
              <a:rPr lang="ru-RU" sz="14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обучено</a:t>
            </a:r>
          </a:p>
          <a:p>
            <a:pPr algn="ctr">
              <a:spcAft>
                <a:spcPts val="800"/>
              </a:spcAft>
            </a:pPr>
            <a:r>
              <a:rPr lang="ru-RU" sz="1400" b="1" u="sng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4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дистанционных курса</a:t>
            </a:r>
          </a:p>
          <a:p>
            <a:pPr algn="ctr">
              <a:spcAft>
                <a:spcPts val="800"/>
              </a:spcAft>
            </a:pPr>
            <a:r>
              <a:rPr lang="ru-RU" sz="1400" dirty="0" err="1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Онлайн</a:t>
            </a:r>
            <a:r>
              <a:rPr lang="ru-RU" sz="14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проекты и акции</a:t>
            </a:r>
          </a:p>
          <a:p>
            <a:pPr algn="ctr">
              <a:spcAft>
                <a:spcPts val="800"/>
              </a:spcAft>
            </a:pPr>
            <a:r>
              <a:rPr lang="ru-RU" sz="14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Сотрудничество с 5 регионами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9765158" y="2231509"/>
            <a:ext cx="2426842" cy="2410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Введение </a:t>
            </a:r>
            <a:r>
              <a:rPr lang="ru-RU" dirty="0" err="1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антибуллинговых</a:t>
            </a: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программ во всех образовательных организациях</a:t>
            </a:r>
          </a:p>
          <a:p>
            <a:pPr algn="ctr"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Разработка стандартов работы с </a:t>
            </a:r>
            <a:r>
              <a:rPr lang="ru-RU" dirty="0" err="1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буллингом</a:t>
            </a:r>
            <a:endParaRPr lang="ru-RU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0" y="1104518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БЫЛО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480835" y="1113449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СЕЙЧАС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957881" y="1097829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ПЛАНЫ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266255" y="1114785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БУДУЩЕЕ</a:t>
            </a:r>
            <a:endParaRPr lang="ru-RU" sz="32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746440" y="1055480"/>
            <a:ext cx="2426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6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ДОЛГОСРОЧНЫЙ ПРОГНОЗ</a:t>
            </a:r>
            <a:endParaRPr lang="ru-RU" sz="1600" dirty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881940" y="2251966"/>
            <a:ext cx="2426842" cy="226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Расширение проекта в </a:t>
            </a:r>
            <a:r>
              <a:rPr lang="ru-RU" sz="1600" dirty="0" err="1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ССУЗах</a:t>
            </a:r>
            <a:endParaRPr lang="ru-RU" sz="1600" dirty="0" smtClean="0">
              <a:solidFill>
                <a:schemeClr val="bg1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  <a:buFontTx/>
              <a:buChar char="-"/>
            </a:pPr>
            <a:r>
              <a:rPr lang="ru-RU" sz="16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Адаптация проекта для дошкольных учреждений</a:t>
            </a:r>
          </a:p>
          <a:p>
            <a:pPr algn="ctr">
              <a:spcAft>
                <a:spcPts val="800"/>
              </a:spcAft>
            </a:pPr>
            <a:r>
              <a:rPr lang="ru-RU" sz="1600" dirty="0" smtClean="0">
                <a:solidFill>
                  <a:schemeClr val="bg1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+ расширение присутствия в других регионах</a:t>
            </a:r>
          </a:p>
        </p:txBody>
      </p:sp>
      <p:pic>
        <p:nvPicPr>
          <p:cNvPr id="1026" name="Picture 2" descr="C:\Users\user\Downloads\Сборы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1883" y="4567519"/>
            <a:ext cx="3053974" cy="2290481"/>
          </a:xfrm>
          <a:prstGeom prst="rect">
            <a:avLst/>
          </a:prstGeom>
          <a:noFill/>
        </p:spPr>
      </p:pic>
      <p:pic>
        <p:nvPicPr>
          <p:cNvPr id="1027" name="Picture 3" descr="C:\Users\user\Downloads\Сборы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0353" y="4554070"/>
            <a:ext cx="3071906" cy="2303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59495463"/>
      </p:ext>
    </p:extLst>
  </p:cSld>
  <p:clrMapOvr>
    <a:masterClrMapping/>
  </p:clrMapOvr>
  <p:transition advTm="73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Овал 30"/>
          <p:cNvSpPr/>
          <p:nvPr/>
        </p:nvSpPr>
        <p:spPr>
          <a:xfrm>
            <a:off x="1009997" y="5680092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035912" y="4969168"/>
            <a:ext cx="37958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irce" panose="020B0502020203020203" pitchFamily="34" charset="-52"/>
                <a:cs typeface="Circe Extra Bold" panose="020B0604020202020204" charset="0"/>
              </a:rPr>
              <a:t>Рекомендации </a:t>
            </a:r>
            <a:endParaRPr lang="ru-RU" sz="2000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6590083" y="5680597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601360" y="5680092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9332094" y="5678230"/>
            <a:ext cx="720332" cy="7308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01646847-0A55-4417-848D-28A092432B02}"/>
              </a:ext>
            </a:extLst>
          </p:cNvPr>
          <p:cNvSpPr/>
          <p:nvPr/>
        </p:nvSpPr>
        <p:spPr>
          <a:xfrm>
            <a:off x="0" y="370546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Circe Bold" panose="020B0604020202020204" charset="-52"/>
                <a:cs typeface="Circe Extra Bold" panose="020B0604020202020204" charset="0"/>
              </a:rPr>
              <a:t>ОБЩИЕ РЕКОМЕНДАЦИИ ПО СОСТАВЛЕНИЮ СМЕТЫ</a:t>
            </a:r>
            <a:endParaRPr lang="ru-RU" sz="2800" dirty="0">
              <a:solidFill>
                <a:schemeClr val="bg1"/>
              </a:solidFill>
              <a:effectLst/>
              <a:latin typeface="Circe Bold" panose="020B0604020202020204" charset="-52"/>
              <a:cs typeface="Circe Extra Bold" panose="020B060402020202020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037855" y="-195313"/>
            <a:ext cx="13753546" cy="7543700"/>
            <a:chOff x="-1033748" y="-159802"/>
            <a:chExt cx="13753546" cy="75437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C65B2A85-11C5-44B7-B255-93206A886225}"/>
                </a:ext>
              </a:extLst>
            </p:cNvPr>
            <p:cNvSpPr/>
            <p:nvPr/>
          </p:nvSpPr>
          <p:spPr>
            <a:xfrm>
              <a:off x="-14289" y="-159802"/>
              <a:ext cx="12220576" cy="6858000"/>
            </a:xfrm>
            <a:prstGeom prst="rect">
              <a:avLst/>
            </a:prstGeom>
            <a:gradFill>
              <a:gsLst>
                <a:gs pos="0">
                  <a:srgbClr val="AD1761">
                    <a:alpha val="76000"/>
                  </a:srgbClr>
                </a:gs>
                <a:gs pos="100000">
                  <a:srgbClr val="002060">
                    <a:alpha val="75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-37025" y="4860283"/>
              <a:ext cx="12394298" cy="252361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Circe" panose="020B0502020203020203" pitchFamily="34" charset="-52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41BA8688-6947-42E1-9CE5-F6BA6A89BA6A}"/>
                </a:ext>
              </a:extLst>
            </p:cNvPr>
            <p:cNvSpPr/>
            <p:nvPr/>
          </p:nvSpPr>
          <p:spPr>
            <a:xfrm>
              <a:off x="-1033748" y="-159802"/>
              <a:ext cx="13391021" cy="1358656"/>
            </a:xfrm>
            <a:prstGeom prst="rect">
              <a:avLst/>
            </a:prstGeom>
            <a:solidFill>
              <a:srgbClr val="F11B67">
                <a:alpha val="6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="" xmlns:a16="http://schemas.microsoft.com/office/drawing/2014/main" id="{18EF5188-9822-40BE-8757-C8A6B2B94E3C}"/>
                </a:ext>
              </a:extLst>
            </p:cNvPr>
            <p:cNvSpPr/>
            <p:nvPr/>
          </p:nvSpPr>
          <p:spPr>
            <a:xfrm>
              <a:off x="-671223" y="4445398"/>
              <a:ext cx="13391021" cy="492762"/>
            </a:xfrm>
            <a:prstGeom prst="rect">
              <a:avLst/>
            </a:prstGeom>
            <a:solidFill>
              <a:srgbClr val="F11B67">
                <a:alpha val="6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 dirty="0">
                <a:solidFill>
                  <a:schemeClr val="bg1"/>
                </a:solidFill>
                <a:effectLst>
                  <a:glow rad="127000">
                    <a:srgbClr val="6545BF"/>
                  </a:glow>
                </a:effectLst>
                <a:latin typeface="Circe" panose="020B0502020203020203" pitchFamily="34" charset="-52"/>
              </a:endParaRPr>
            </a:p>
          </p:txBody>
        </p:sp>
      </p:grp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FE4975BB-B0E7-48FB-9B35-4D8E2E0C8BF1}"/>
              </a:ext>
            </a:extLst>
          </p:cNvPr>
          <p:cNvSpPr/>
          <p:nvPr/>
        </p:nvSpPr>
        <p:spPr>
          <a:xfrm>
            <a:off x="4474345" y="1198486"/>
            <a:ext cx="75726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u="sng" dirty="0" smtClean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280</a:t>
            </a:r>
            <a:r>
              <a:rPr lang="ru-RU" sz="3000" b="1" dirty="0" smtClean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 </a:t>
            </a:r>
            <a:r>
              <a:rPr lang="ru-RU" sz="3000" dirty="0" smtClean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волонтеров проекта (обучающиеся, педагоги, родители)</a:t>
            </a:r>
          </a:p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Добровольцы провели более </a:t>
            </a:r>
            <a:r>
              <a:rPr lang="ru-RU" sz="3000" b="1" u="sng" dirty="0" smtClean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200</a:t>
            </a:r>
            <a:r>
              <a:rPr lang="ru-RU" sz="3000" b="1" dirty="0" smtClean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 мероприятий</a:t>
            </a:r>
          </a:p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Более </a:t>
            </a:r>
            <a:r>
              <a:rPr lang="ru-RU" sz="3000" b="1" u="sng" dirty="0" smtClean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4 000 </a:t>
            </a:r>
            <a:r>
              <a:rPr lang="ru-RU" sz="3000" b="1" dirty="0" smtClean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участников мероприятий</a:t>
            </a:r>
          </a:p>
          <a:p>
            <a:pPr algn="ctr"/>
            <a:endParaRPr lang="ru-RU" sz="3000" b="1" dirty="0" smtClean="0">
              <a:solidFill>
                <a:schemeClr val="bg1"/>
              </a:solidFill>
              <a:latin typeface="Circe ExtraBold" panose="020B0604020202020204" charset="-52"/>
              <a:cs typeface="Circe Extra Bold" panose="020B0604020202020204" charset="0"/>
            </a:endParaRPr>
          </a:p>
          <a:p>
            <a:pPr algn="ctr"/>
            <a:endParaRPr lang="ru-RU" sz="30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FE4975BB-B0E7-48FB-9B35-4D8E2E0C8BF1}"/>
              </a:ext>
            </a:extLst>
          </p:cNvPr>
          <p:cNvSpPr/>
          <p:nvPr/>
        </p:nvSpPr>
        <p:spPr>
          <a:xfrm>
            <a:off x="1009997" y="-10976"/>
            <a:ext cx="99845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ДОБРОВОЛЬЦЫ И ПАРТНЕРЫ ПРОЕКТА</a:t>
            </a:r>
            <a:endParaRPr lang="ru-RU" sz="30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FE4975BB-B0E7-48FB-9B35-4D8E2E0C8BF1}"/>
              </a:ext>
            </a:extLst>
          </p:cNvPr>
          <p:cNvSpPr/>
          <p:nvPr/>
        </p:nvSpPr>
        <p:spPr>
          <a:xfrm>
            <a:off x="745725" y="4352438"/>
            <a:ext cx="1115035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Circe ExtraBold" panose="020B0604020202020204" charset="-52"/>
                <a:cs typeface="Circe Extra Bold" panose="020B0604020202020204" charset="0"/>
              </a:rPr>
              <a:t>ПАРТНЕРЫ ПРОЕКТА: 30 образовательных организаций Самарской области</a:t>
            </a:r>
          </a:p>
          <a:p>
            <a:pPr algn="ctr"/>
            <a:endParaRPr lang="ru-RU" sz="3000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90145" y="5720379"/>
            <a:ext cx="21958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Организационная, информационная поддержка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875184" y="5681987"/>
            <a:ext cx="21958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Финансовая и организационная поддержка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user\Downloads\LLDDKST0G6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3066" y="5441105"/>
            <a:ext cx="1256874" cy="1256190"/>
          </a:xfrm>
          <a:prstGeom prst="rect">
            <a:avLst/>
          </a:prstGeom>
          <a:noFill/>
        </p:spPr>
      </p:pic>
      <p:pic>
        <p:nvPicPr>
          <p:cNvPr id="1029" name="Picture 5" descr="C:\Users\user\Downloads\atwopfitt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102" y="5342924"/>
            <a:ext cx="1335350" cy="1335350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2233128" y="5670404"/>
            <a:ext cx="18679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Организационная, информационная поддержка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030" name="Picture 6" descr="C:\Users\user\Desktop\ЧУК ММК\Логотип — копия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4080" y="5448625"/>
            <a:ext cx="1062307" cy="1145219"/>
          </a:xfrm>
          <a:prstGeom prst="rect">
            <a:avLst/>
          </a:prstGeom>
          <a:noFill/>
        </p:spPr>
      </p:pic>
      <p:pic>
        <p:nvPicPr>
          <p:cNvPr id="2050" name="Picture 2" descr="C:\Users\user\Downloads\Сборы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942392"/>
            <a:ext cx="4559559" cy="3419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5251101"/>
      </p:ext>
    </p:extLst>
  </p:cSld>
  <p:clrMapOvr>
    <a:masterClrMapping/>
  </p:clrMapOvr>
  <p:transition advTm="182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1DBA6F3-4D80-45A7-8A9E-5F26023ECE0D}"/>
              </a:ext>
            </a:extLst>
          </p:cNvPr>
          <p:cNvSpPr/>
          <p:nvPr/>
        </p:nvSpPr>
        <p:spPr>
          <a:xfrm>
            <a:off x="-263236" y="-221115"/>
            <a:ext cx="13184438" cy="5140404"/>
          </a:xfrm>
          <a:prstGeom prst="rect">
            <a:avLst/>
          </a:prstGeom>
          <a:solidFill>
            <a:srgbClr val="D61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1" name="Freeform: Shape 6">
            <a:extLst>
              <a:ext uri="{FF2B5EF4-FFF2-40B4-BE49-F238E27FC236}">
                <a16:creationId xmlns="" xmlns:a16="http://schemas.microsoft.com/office/drawing/2014/main" id="{81525548-6268-468D-8FA4-433430B54DF7}"/>
              </a:ext>
            </a:extLst>
          </p:cNvPr>
          <p:cNvSpPr/>
          <p:nvPr/>
        </p:nvSpPr>
        <p:spPr>
          <a:xfrm>
            <a:off x="655146" y="-700181"/>
            <a:ext cx="11800500" cy="2519616"/>
          </a:xfrm>
          <a:custGeom>
            <a:avLst/>
            <a:gdLst>
              <a:gd name="connsiteX0" fmla="*/ 0 w 12496800"/>
              <a:gd name="connsiteY0" fmla="*/ 1066800 h 1781175"/>
              <a:gd name="connsiteX1" fmla="*/ 12496800 w 12496800"/>
              <a:gd name="connsiteY1" fmla="*/ 0 h 1781175"/>
              <a:gd name="connsiteX2" fmla="*/ 12382500 w 12496800"/>
              <a:gd name="connsiteY2" fmla="*/ 1781175 h 1781175"/>
              <a:gd name="connsiteX3" fmla="*/ 0 w 12496800"/>
              <a:gd name="connsiteY3" fmla="*/ 1676400 h 1781175"/>
              <a:gd name="connsiteX4" fmla="*/ 0 w 12496800"/>
              <a:gd name="connsiteY4" fmla="*/ 1066800 h 1781175"/>
              <a:gd name="connsiteX0" fmla="*/ 0 w 12435244"/>
              <a:gd name="connsiteY0" fmla="*/ 141029 h 855404"/>
              <a:gd name="connsiteX1" fmla="*/ 12435244 w 12435244"/>
              <a:gd name="connsiteY1" fmla="*/ 0 h 855404"/>
              <a:gd name="connsiteX2" fmla="*/ 12382500 w 12435244"/>
              <a:gd name="connsiteY2" fmla="*/ 855404 h 855404"/>
              <a:gd name="connsiteX3" fmla="*/ 0 w 12435244"/>
              <a:gd name="connsiteY3" fmla="*/ 750629 h 855404"/>
              <a:gd name="connsiteX4" fmla="*/ 0 w 12435244"/>
              <a:gd name="connsiteY4" fmla="*/ 141029 h 855404"/>
              <a:gd name="connsiteX0" fmla="*/ 0 w 12435244"/>
              <a:gd name="connsiteY0" fmla="*/ 1227029 h 1941404"/>
              <a:gd name="connsiteX1" fmla="*/ 12435244 w 12435244"/>
              <a:gd name="connsiteY1" fmla="*/ 0 h 1941404"/>
              <a:gd name="connsiteX2" fmla="*/ 12382500 w 12435244"/>
              <a:gd name="connsiteY2" fmla="*/ 1941404 h 1941404"/>
              <a:gd name="connsiteX3" fmla="*/ 0 w 12435244"/>
              <a:gd name="connsiteY3" fmla="*/ 1836629 h 1941404"/>
              <a:gd name="connsiteX4" fmla="*/ 0 w 12435244"/>
              <a:gd name="connsiteY4" fmla="*/ 1227029 h 1941404"/>
              <a:gd name="connsiteX0" fmla="*/ 0 w 13697144"/>
              <a:gd name="connsiteY0" fmla="*/ 0 h 3954571"/>
              <a:gd name="connsiteX1" fmla="*/ 13697144 w 13697144"/>
              <a:gd name="connsiteY1" fmla="*/ 2013167 h 3954571"/>
              <a:gd name="connsiteX2" fmla="*/ 13644400 w 13697144"/>
              <a:gd name="connsiteY2" fmla="*/ 3954571 h 3954571"/>
              <a:gd name="connsiteX3" fmla="*/ 1261900 w 13697144"/>
              <a:gd name="connsiteY3" fmla="*/ 3849796 h 3954571"/>
              <a:gd name="connsiteX4" fmla="*/ 0 w 13697144"/>
              <a:gd name="connsiteY4" fmla="*/ 0 h 3954571"/>
              <a:gd name="connsiteX0" fmla="*/ 0 w 13798291"/>
              <a:gd name="connsiteY0" fmla="*/ 0 h 5254210"/>
              <a:gd name="connsiteX1" fmla="*/ 13697144 w 13798291"/>
              <a:gd name="connsiteY1" fmla="*/ 2013167 h 5254210"/>
              <a:gd name="connsiteX2" fmla="*/ 13798291 w 13798291"/>
              <a:gd name="connsiteY2" fmla="*/ 5254210 h 5254210"/>
              <a:gd name="connsiteX3" fmla="*/ 1261900 w 13798291"/>
              <a:gd name="connsiteY3" fmla="*/ 3849796 h 5254210"/>
              <a:gd name="connsiteX4" fmla="*/ 0 w 13798291"/>
              <a:gd name="connsiteY4" fmla="*/ 0 h 5254210"/>
              <a:gd name="connsiteX0" fmla="*/ 0 w 13798291"/>
              <a:gd name="connsiteY0" fmla="*/ 0 h 5254210"/>
              <a:gd name="connsiteX1" fmla="*/ 13697144 w 13798291"/>
              <a:gd name="connsiteY1" fmla="*/ 2013167 h 5254210"/>
              <a:gd name="connsiteX2" fmla="*/ 13798291 w 13798291"/>
              <a:gd name="connsiteY2" fmla="*/ 5254210 h 5254210"/>
              <a:gd name="connsiteX3" fmla="*/ 1538902 w 13798291"/>
              <a:gd name="connsiteY3" fmla="*/ 4099042 h 5254210"/>
              <a:gd name="connsiteX4" fmla="*/ 0 w 13798291"/>
              <a:gd name="connsiteY4" fmla="*/ 0 h 5254210"/>
              <a:gd name="connsiteX0" fmla="*/ 61557 w 12259389"/>
              <a:gd name="connsiteY0" fmla="*/ 1796735 h 3241043"/>
              <a:gd name="connsiteX1" fmla="*/ 12158242 w 12259389"/>
              <a:gd name="connsiteY1" fmla="*/ 0 h 3241043"/>
              <a:gd name="connsiteX2" fmla="*/ 12259389 w 12259389"/>
              <a:gd name="connsiteY2" fmla="*/ 3241043 h 3241043"/>
              <a:gd name="connsiteX3" fmla="*/ 0 w 12259389"/>
              <a:gd name="connsiteY3" fmla="*/ 2085875 h 3241043"/>
              <a:gd name="connsiteX4" fmla="*/ 61557 w 12259389"/>
              <a:gd name="connsiteY4" fmla="*/ 1796735 h 3241043"/>
              <a:gd name="connsiteX0" fmla="*/ 61557 w 12259389"/>
              <a:gd name="connsiteY0" fmla="*/ 69817 h 1514125"/>
              <a:gd name="connsiteX1" fmla="*/ 12189020 w 12259389"/>
              <a:gd name="connsiteY1" fmla="*/ 0 h 1514125"/>
              <a:gd name="connsiteX2" fmla="*/ 12259389 w 12259389"/>
              <a:gd name="connsiteY2" fmla="*/ 1514125 h 1514125"/>
              <a:gd name="connsiteX3" fmla="*/ 0 w 12259389"/>
              <a:gd name="connsiteY3" fmla="*/ 358957 h 1514125"/>
              <a:gd name="connsiteX4" fmla="*/ 61557 w 12259389"/>
              <a:gd name="connsiteY4" fmla="*/ 69817 h 1514125"/>
              <a:gd name="connsiteX0" fmla="*/ 61557 w 12259389"/>
              <a:gd name="connsiteY0" fmla="*/ 69817 h 1514125"/>
              <a:gd name="connsiteX1" fmla="*/ 12219798 w 12259389"/>
              <a:gd name="connsiteY1" fmla="*/ 0 h 1514125"/>
              <a:gd name="connsiteX2" fmla="*/ 12259389 w 12259389"/>
              <a:gd name="connsiteY2" fmla="*/ 1514125 h 1514125"/>
              <a:gd name="connsiteX3" fmla="*/ 0 w 12259389"/>
              <a:gd name="connsiteY3" fmla="*/ 358957 h 1514125"/>
              <a:gd name="connsiteX4" fmla="*/ 61557 w 12259389"/>
              <a:gd name="connsiteY4" fmla="*/ 69817 h 151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59389" h="1514125">
                <a:moveTo>
                  <a:pt x="61557" y="69817"/>
                </a:moveTo>
                <a:lnTo>
                  <a:pt x="12219798" y="0"/>
                </a:lnTo>
                <a:lnTo>
                  <a:pt x="12259389" y="1514125"/>
                </a:lnTo>
                <a:lnTo>
                  <a:pt x="0" y="358957"/>
                </a:lnTo>
                <a:lnTo>
                  <a:pt x="61557" y="69817"/>
                </a:lnTo>
                <a:close/>
              </a:path>
            </a:pathLst>
          </a:custGeom>
          <a:solidFill>
            <a:srgbClr val="6523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2" name="Freeform: Shape 5">
            <a:extLst>
              <a:ext uri="{FF2B5EF4-FFF2-40B4-BE49-F238E27FC236}">
                <a16:creationId xmlns="" xmlns:a16="http://schemas.microsoft.com/office/drawing/2014/main" id="{DD5295FD-3481-42AE-B13F-C184949348B2}"/>
              </a:ext>
            </a:extLst>
          </p:cNvPr>
          <p:cNvSpPr/>
          <p:nvPr/>
        </p:nvSpPr>
        <p:spPr>
          <a:xfrm>
            <a:off x="-1870365" y="1235531"/>
            <a:ext cx="14326011" cy="5996542"/>
          </a:xfrm>
          <a:custGeom>
            <a:avLst/>
            <a:gdLst>
              <a:gd name="connsiteX0" fmla="*/ 0 w 12496800"/>
              <a:gd name="connsiteY0" fmla="*/ 1066800 h 1781175"/>
              <a:gd name="connsiteX1" fmla="*/ 12496800 w 12496800"/>
              <a:gd name="connsiteY1" fmla="*/ 0 h 1781175"/>
              <a:gd name="connsiteX2" fmla="*/ 12382500 w 12496800"/>
              <a:gd name="connsiteY2" fmla="*/ 1781175 h 1781175"/>
              <a:gd name="connsiteX3" fmla="*/ 0 w 12496800"/>
              <a:gd name="connsiteY3" fmla="*/ 1676400 h 1781175"/>
              <a:gd name="connsiteX4" fmla="*/ 0 w 12496800"/>
              <a:gd name="connsiteY4" fmla="*/ 1066800 h 1781175"/>
              <a:gd name="connsiteX0" fmla="*/ 0 w 12435244"/>
              <a:gd name="connsiteY0" fmla="*/ 141029 h 855404"/>
              <a:gd name="connsiteX1" fmla="*/ 12435244 w 12435244"/>
              <a:gd name="connsiteY1" fmla="*/ 0 h 855404"/>
              <a:gd name="connsiteX2" fmla="*/ 12382500 w 12435244"/>
              <a:gd name="connsiteY2" fmla="*/ 855404 h 855404"/>
              <a:gd name="connsiteX3" fmla="*/ 0 w 12435244"/>
              <a:gd name="connsiteY3" fmla="*/ 750629 h 855404"/>
              <a:gd name="connsiteX4" fmla="*/ 0 w 12435244"/>
              <a:gd name="connsiteY4" fmla="*/ 141029 h 855404"/>
              <a:gd name="connsiteX0" fmla="*/ 0 w 12435244"/>
              <a:gd name="connsiteY0" fmla="*/ 1227029 h 1941404"/>
              <a:gd name="connsiteX1" fmla="*/ 12435244 w 12435244"/>
              <a:gd name="connsiteY1" fmla="*/ 0 h 1941404"/>
              <a:gd name="connsiteX2" fmla="*/ 12382500 w 12435244"/>
              <a:gd name="connsiteY2" fmla="*/ 1941404 h 1941404"/>
              <a:gd name="connsiteX3" fmla="*/ 0 w 12435244"/>
              <a:gd name="connsiteY3" fmla="*/ 1836629 h 1941404"/>
              <a:gd name="connsiteX4" fmla="*/ 0 w 12435244"/>
              <a:gd name="connsiteY4" fmla="*/ 1227029 h 1941404"/>
              <a:gd name="connsiteX0" fmla="*/ 0 w 13697144"/>
              <a:gd name="connsiteY0" fmla="*/ 0 h 3954571"/>
              <a:gd name="connsiteX1" fmla="*/ 13697144 w 13697144"/>
              <a:gd name="connsiteY1" fmla="*/ 2013167 h 3954571"/>
              <a:gd name="connsiteX2" fmla="*/ 13644400 w 13697144"/>
              <a:gd name="connsiteY2" fmla="*/ 3954571 h 3954571"/>
              <a:gd name="connsiteX3" fmla="*/ 1261900 w 13697144"/>
              <a:gd name="connsiteY3" fmla="*/ 3849796 h 3954571"/>
              <a:gd name="connsiteX4" fmla="*/ 0 w 13697144"/>
              <a:gd name="connsiteY4" fmla="*/ 0 h 395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7144" h="3954571">
                <a:moveTo>
                  <a:pt x="0" y="0"/>
                </a:moveTo>
                <a:lnTo>
                  <a:pt x="13697144" y="2013167"/>
                </a:lnTo>
                <a:lnTo>
                  <a:pt x="13644400" y="3954571"/>
                </a:lnTo>
                <a:lnTo>
                  <a:pt x="1261900" y="3849796"/>
                </a:lnTo>
                <a:lnTo>
                  <a:pt x="0" y="0"/>
                </a:lnTo>
                <a:close/>
              </a:path>
            </a:pathLst>
          </a:custGeom>
          <a:solidFill>
            <a:srgbClr val="D9A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3" name="Freeform: Shape 4">
            <a:extLst>
              <a:ext uri="{FF2B5EF4-FFF2-40B4-BE49-F238E27FC236}">
                <a16:creationId xmlns="" xmlns:a16="http://schemas.microsoft.com/office/drawing/2014/main" id="{6B301D97-74DF-43DC-84E9-0DD987C2F454}"/>
              </a:ext>
            </a:extLst>
          </p:cNvPr>
          <p:cNvSpPr/>
          <p:nvPr/>
        </p:nvSpPr>
        <p:spPr>
          <a:xfrm>
            <a:off x="-925396" y="-1649408"/>
            <a:ext cx="12469356" cy="9843918"/>
          </a:xfrm>
          <a:custGeom>
            <a:avLst/>
            <a:gdLst>
              <a:gd name="connsiteX0" fmla="*/ 0 w 7296150"/>
              <a:gd name="connsiteY0" fmla="*/ 85725 h 2038350"/>
              <a:gd name="connsiteX1" fmla="*/ 4181475 w 7296150"/>
              <a:gd name="connsiteY1" fmla="*/ 2038350 h 2038350"/>
              <a:gd name="connsiteX2" fmla="*/ 7296150 w 7296150"/>
              <a:gd name="connsiteY2" fmla="*/ 0 h 2038350"/>
              <a:gd name="connsiteX3" fmla="*/ 0 w 7296150"/>
              <a:gd name="connsiteY3" fmla="*/ 85725 h 2038350"/>
              <a:gd name="connsiteX0" fmla="*/ 0 w 6432084"/>
              <a:gd name="connsiteY0" fmla="*/ 818266 h 2770891"/>
              <a:gd name="connsiteX1" fmla="*/ 4181475 w 6432084"/>
              <a:gd name="connsiteY1" fmla="*/ 2770891 h 2770891"/>
              <a:gd name="connsiteX2" fmla="*/ 6432084 w 6432084"/>
              <a:gd name="connsiteY2" fmla="*/ 0 h 2770891"/>
              <a:gd name="connsiteX3" fmla="*/ 0 w 6432084"/>
              <a:gd name="connsiteY3" fmla="*/ 818266 h 2770891"/>
              <a:gd name="connsiteX0" fmla="*/ 0 w 6054580"/>
              <a:gd name="connsiteY0" fmla="*/ 2762666 h 2770891"/>
              <a:gd name="connsiteX1" fmla="*/ 3803971 w 6054580"/>
              <a:gd name="connsiteY1" fmla="*/ 2770891 h 2770891"/>
              <a:gd name="connsiteX2" fmla="*/ 6054580 w 6054580"/>
              <a:gd name="connsiteY2" fmla="*/ 0 h 2770891"/>
              <a:gd name="connsiteX3" fmla="*/ 0 w 6054580"/>
              <a:gd name="connsiteY3" fmla="*/ 2762666 h 2770891"/>
              <a:gd name="connsiteX0" fmla="*/ 0 w 6599864"/>
              <a:gd name="connsiteY0" fmla="*/ 1935166 h 2770891"/>
              <a:gd name="connsiteX1" fmla="*/ 4349255 w 6599864"/>
              <a:gd name="connsiteY1" fmla="*/ 2770891 h 2770891"/>
              <a:gd name="connsiteX2" fmla="*/ 6599864 w 6599864"/>
              <a:gd name="connsiteY2" fmla="*/ 0 h 2770891"/>
              <a:gd name="connsiteX3" fmla="*/ 0 w 6599864"/>
              <a:gd name="connsiteY3" fmla="*/ 1935166 h 2770891"/>
              <a:gd name="connsiteX0" fmla="*/ 0 w 11697112"/>
              <a:gd name="connsiteY0" fmla="*/ 1935166 h 4918450"/>
              <a:gd name="connsiteX1" fmla="*/ 11697112 w 11697112"/>
              <a:gd name="connsiteY1" fmla="*/ 4918450 h 4918450"/>
              <a:gd name="connsiteX2" fmla="*/ 6599864 w 11697112"/>
              <a:gd name="connsiteY2" fmla="*/ 0 h 4918450"/>
              <a:gd name="connsiteX3" fmla="*/ 0 w 11697112"/>
              <a:gd name="connsiteY3" fmla="*/ 1935166 h 4918450"/>
              <a:gd name="connsiteX0" fmla="*/ 0 w 11697112"/>
              <a:gd name="connsiteY0" fmla="*/ 1935166 h 4918450"/>
              <a:gd name="connsiteX1" fmla="*/ 5041515 w 11697112"/>
              <a:gd name="connsiteY1" fmla="*/ 3253853 h 4918450"/>
              <a:gd name="connsiteX2" fmla="*/ 11697112 w 11697112"/>
              <a:gd name="connsiteY2" fmla="*/ 4918450 h 4918450"/>
              <a:gd name="connsiteX3" fmla="*/ 6599864 w 11697112"/>
              <a:gd name="connsiteY3" fmla="*/ 0 h 4918450"/>
              <a:gd name="connsiteX4" fmla="*/ 0 w 11697112"/>
              <a:gd name="connsiteY4" fmla="*/ 1935166 h 4918450"/>
              <a:gd name="connsiteX0" fmla="*/ 0 w 11697112"/>
              <a:gd name="connsiteY0" fmla="*/ 1935166 h 4918450"/>
              <a:gd name="connsiteX1" fmla="*/ 436858 w 11697112"/>
              <a:gd name="connsiteY1" fmla="*/ 4151603 h 4918450"/>
              <a:gd name="connsiteX2" fmla="*/ 11697112 w 11697112"/>
              <a:gd name="connsiteY2" fmla="*/ 4918450 h 4918450"/>
              <a:gd name="connsiteX3" fmla="*/ 6599864 w 11697112"/>
              <a:gd name="connsiteY3" fmla="*/ 0 h 4918450"/>
              <a:gd name="connsiteX4" fmla="*/ 0 w 11697112"/>
              <a:gd name="connsiteY4" fmla="*/ 1935166 h 491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97112" h="4918450">
                <a:moveTo>
                  <a:pt x="0" y="1935166"/>
                </a:moveTo>
                <a:lnTo>
                  <a:pt x="436858" y="4151603"/>
                </a:lnTo>
                <a:lnTo>
                  <a:pt x="11697112" y="4918450"/>
                </a:lnTo>
                <a:lnTo>
                  <a:pt x="6599864" y="0"/>
                </a:lnTo>
                <a:lnTo>
                  <a:pt x="0" y="1935166"/>
                </a:lnTo>
                <a:close/>
              </a:path>
            </a:pathLst>
          </a:custGeom>
          <a:solidFill>
            <a:srgbClr val="B82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3"/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337B3C90-83E6-4DC0-AC49-650FF539F2CB}"/>
              </a:ext>
            </a:extLst>
          </p:cNvPr>
          <p:cNvSpPr txBox="1">
            <a:spLocks/>
          </p:cNvSpPr>
          <p:nvPr/>
        </p:nvSpPr>
        <p:spPr>
          <a:xfrm>
            <a:off x="2018779" y="2872282"/>
            <a:ext cx="8295271" cy="748866"/>
          </a:xfrm>
          <a:prstGeom prst="rect">
            <a:avLst/>
          </a:prstGeom>
        </p:spPr>
        <p:txBody>
          <a:bodyPr vert="horz" lIns="82953" tIns="41476" rIns="82953" bIns="41476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355" dirty="0">
                <a:solidFill>
                  <a:schemeClr val="bg1"/>
                </a:solidFill>
                <a:latin typeface="Montserrat Black" panose="00000A00000000000000" pitchFamily="50" charset="-52"/>
              </a:rPr>
              <a:t>СПАСИБО ЗА ВНИМАНИЕ!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CA96DB5-0D9F-4948-8F55-7C9B61505B1B}"/>
              </a:ext>
            </a:extLst>
          </p:cNvPr>
          <p:cNvSpPr/>
          <p:nvPr/>
        </p:nvSpPr>
        <p:spPr>
          <a:xfrm>
            <a:off x="0" y="4455963"/>
            <a:ext cx="61022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endParaRPr lang="ru-RU" sz="2800" dirty="0" smtClean="0">
              <a:solidFill>
                <a:schemeClr val="bg1"/>
              </a:solidFill>
              <a:latin typeface="Circe Bold" panose="020B0602020203020203" pitchFamily="34" charset="-52"/>
            </a:endParaRPr>
          </a:p>
          <a:p>
            <a:pPr>
              <a:lnSpc>
                <a:spcPts val="2400"/>
              </a:lnSpc>
            </a:pPr>
            <a:r>
              <a:rPr lang="ru-RU" sz="2800" dirty="0" err="1" smtClean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>Курдин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> Юрий (руководитель проекта): </a:t>
            </a:r>
            <a:br>
              <a:rPr lang="ru-RU" sz="2800" dirty="0" smtClean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</a:br>
            <a:r>
              <a:rPr lang="en-US" sz="2800" dirty="0" smtClean="0">
                <a:solidFill>
                  <a:schemeClr val="bg1"/>
                </a:solidFill>
                <a:latin typeface="Circe Bold" panose="020B0602020203020203" pitchFamily="34" charset="-52"/>
              </a:rPr>
              <a:t>+7 917 143 03 30</a:t>
            </a:r>
            <a:endParaRPr lang="ru-RU" sz="2800" dirty="0" smtClean="0">
              <a:solidFill>
                <a:schemeClr val="bg1"/>
              </a:solidFill>
              <a:latin typeface="Circe Bold" panose="020B0602020203020203" pitchFamily="34" charset="-52"/>
            </a:endParaRPr>
          </a:p>
          <a:p>
            <a:pPr>
              <a:lnSpc>
                <a:spcPts val="2400"/>
              </a:lnSpc>
            </a:pPr>
            <a:r>
              <a:rPr lang="ru-RU" sz="2800" dirty="0" smtClean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  <a:latin typeface="Circe Bold" panose="020B0602020203020203" pitchFamily="34" charset="-52"/>
              </a:rPr>
              <a:t>W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>hats</a:t>
            </a:r>
            <a:r>
              <a:rPr lang="en-US" sz="2800" dirty="0" err="1" smtClean="0">
                <a:solidFill>
                  <a:schemeClr val="bg1"/>
                </a:solidFill>
                <a:latin typeface="Circe Bold" panose="020B0602020203020203" pitchFamily="34" charset="-52"/>
              </a:rPr>
              <a:t>A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>pp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>,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>viber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>, 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>telegram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>ТамТам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>)</a:t>
            </a:r>
            <a:endParaRPr lang="ru-RU" sz="2800" dirty="0">
              <a:solidFill>
                <a:schemeClr val="bg1"/>
              </a:solidFill>
              <a:effectLst/>
              <a:latin typeface="Circe Bold" panose="020B0602020203020203" pitchFamily="34" charset="-52"/>
            </a:endParaRPr>
          </a:p>
        </p:txBody>
      </p:sp>
      <p:pic>
        <p:nvPicPr>
          <p:cNvPr id="2050" name="Picture 2" descr="C:\Users\user\Downloads\qr-cod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4066" y="3493363"/>
            <a:ext cx="3364637" cy="3364637"/>
          </a:xfrm>
          <a:prstGeom prst="rect">
            <a:avLst/>
          </a:prstGeom>
          <a:noFill/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CA96DB5-0D9F-4948-8F55-7C9B61505B1B}"/>
              </a:ext>
            </a:extLst>
          </p:cNvPr>
          <p:cNvSpPr/>
          <p:nvPr/>
        </p:nvSpPr>
        <p:spPr>
          <a:xfrm>
            <a:off x="727969" y="881100"/>
            <a:ext cx="46782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2800" dirty="0" smtClean="0">
                <a:solidFill>
                  <a:schemeClr val="bg1"/>
                </a:solidFill>
                <a:effectLst/>
                <a:latin typeface="Circe Bold" panose="020B0602020203020203" pitchFamily="34" charset="-52"/>
              </a:rPr>
              <a:t>Ролик о нашем проекте:</a:t>
            </a:r>
            <a:endParaRPr lang="ru-RU" sz="2800" dirty="0">
              <a:solidFill>
                <a:schemeClr val="bg1"/>
              </a:solidFill>
              <a:effectLst/>
              <a:latin typeface="Circe Bold" panose="020B0602020203020203" pitchFamily="34" charset="-52"/>
            </a:endParaRPr>
          </a:p>
        </p:txBody>
      </p:sp>
      <p:pic>
        <p:nvPicPr>
          <p:cNvPr id="2051" name="Picture 3" descr="C:\Users\user\Downloads\qr-code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7338" y="0"/>
            <a:ext cx="2725445" cy="2725445"/>
          </a:xfrm>
          <a:prstGeom prst="rect">
            <a:avLst/>
          </a:prstGeom>
          <a:noFill/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CA96DB5-0D9F-4948-8F55-7C9B61505B1B}"/>
              </a:ext>
            </a:extLst>
          </p:cNvPr>
          <p:cNvSpPr/>
          <p:nvPr/>
        </p:nvSpPr>
        <p:spPr>
          <a:xfrm>
            <a:off x="6720395" y="6858000"/>
            <a:ext cx="3907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2800" dirty="0" smtClean="0">
                <a:solidFill>
                  <a:schemeClr val="bg1"/>
                </a:solidFill>
                <a:latin typeface="Circe Bold" panose="020B0602020203020203" pitchFamily="34" charset="-52"/>
              </a:rPr>
              <a:t>Группа проекта</a:t>
            </a:r>
            <a:endParaRPr lang="ru-RU" sz="2800" dirty="0">
              <a:solidFill>
                <a:schemeClr val="bg1"/>
              </a:solidFill>
              <a:effectLst/>
              <a:latin typeface="Circe Bold" panose="020B0602020203020203" pitchFamily="3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1746660"/>
      </p:ext>
    </p:extLst>
  </p:cSld>
  <p:clrMapOvr>
    <a:masterClrMapping/>
  </p:clrMapOvr>
  <p:transition advTm="1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18091</TotalTime>
  <Words>274</Words>
  <Application>Microsoft Office PowerPoint</Application>
  <PresentationFormat>Произвольный</PresentationFormat>
  <Paragraphs>73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Arial</vt:lpstr>
      <vt:lpstr>Circe</vt:lpstr>
      <vt:lpstr>Circe Bold</vt:lpstr>
      <vt:lpstr>Calibri</vt:lpstr>
      <vt:lpstr>Times New Roman</vt:lpstr>
      <vt:lpstr>Circe ExtraBold</vt:lpstr>
      <vt:lpstr>Circe Extra Bold</vt:lpstr>
      <vt:lpstr>Montserrat Black</vt:lpstr>
      <vt:lpstr>Circe Light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SafeTec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Дурдина Зоя</dc:creator>
  <cp:lastModifiedBy>user</cp:lastModifiedBy>
  <cp:revision>467</cp:revision>
  <cp:lastPrinted>2020-06-22T09:36:24Z</cp:lastPrinted>
  <dcterms:created xsi:type="dcterms:W3CDTF">2020-01-22T13:17:43Z</dcterms:created>
  <dcterms:modified xsi:type="dcterms:W3CDTF">2021-11-24T13:54:42Z</dcterms:modified>
</cp:coreProperties>
</file>